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9" r:id="rId5"/>
  </p:sldMasterIdLst>
  <p:notesMasterIdLst>
    <p:notesMasterId r:id="rId60"/>
  </p:notesMasterIdLst>
  <p:sldIdLst>
    <p:sldId id="1857" r:id="rId6"/>
    <p:sldId id="584" r:id="rId7"/>
    <p:sldId id="1874" r:id="rId8"/>
    <p:sldId id="2025" r:id="rId9"/>
    <p:sldId id="2026" r:id="rId10"/>
    <p:sldId id="1862" r:id="rId11"/>
    <p:sldId id="1863" r:id="rId12"/>
    <p:sldId id="1868" r:id="rId13"/>
    <p:sldId id="1870" r:id="rId14"/>
    <p:sldId id="1872" r:id="rId15"/>
    <p:sldId id="1867" r:id="rId16"/>
    <p:sldId id="314" r:id="rId17"/>
    <p:sldId id="1875" r:id="rId18"/>
    <p:sldId id="1859" r:id="rId19"/>
    <p:sldId id="1873" r:id="rId20"/>
    <p:sldId id="586" r:id="rId21"/>
    <p:sldId id="1205" r:id="rId22"/>
    <p:sldId id="2030" r:id="rId23"/>
    <p:sldId id="324" r:id="rId24"/>
    <p:sldId id="2031" r:id="rId25"/>
    <p:sldId id="1263" r:id="rId26"/>
    <p:sldId id="2032" r:id="rId27"/>
    <p:sldId id="1881" r:id="rId28"/>
    <p:sldId id="1257" r:id="rId29"/>
    <p:sldId id="1877" r:id="rId30"/>
    <p:sldId id="1860" r:id="rId31"/>
    <p:sldId id="2027" r:id="rId32"/>
    <p:sldId id="2010" r:id="rId33"/>
    <p:sldId id="2017" r:id="rId34"/>
    <p:sldId id="2028" r:id="rId35"/>
    <p:sldId id="259" r:id="rId36"/>
    <p:sldId id="1865" r:id="rId37"/>
    <p:sldId id="2022" r:id="rId38"/>
    <p:sldId id="2024" r:id="rId39"/>
    <p:sldId id="2023" r:id="rId40"/>
    <p:sldId id="1882" r:id="rId41"/>
    <p:sldId id="2033" r:id="rId42"/>
    <p:sldId id="1861" r:id="rId43"/>
    <p:sldId id="1879" r:id="rId44"/>
    <p:sldId id="2019" r:id="rId45"/>
    <p:sldId id="2020" r:id="rId46"/>
    <p:sldId id="2018" r:id="rId47"/>
    <p:sldId id="2013" r:id="rId48"/>
    <p:sldId id="2012" r:id="rId49"/>
    <p:sldId id="1880" r:id="rId50"/>
    <p:sldId id="2021" r:id="rId51"/>
    <p:sldId id="2042" r:id="rId52"/>
    <p:sldId id="2036" r:id="rId53"/>
    <p:sldId id="2035" r:id="rId54"/>
    <p:sldId id="2029" r:id="rId55"/>
    <p:sldId id="2039" r:id="rId56"/>
    <p:sldId id="2034" r:id="rId57"/>
    <p:sldId id="2040" r:id="rId58"/>
    <p:sldId id="2041"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9" autoAdjust="0"/>
    <p:restoredTop sz="94660"/>
  </p:normalViewPr>
  <p:slideViewPr>
    <p:cSldViewPr snapToGrid="0">
      <p:cViewPr varScale="1">
        <p:scale>
          <a:sx n="87" d="100"/>
          <a:sy n="87" d="100"/>
        </p:scale>
        <p:origin x="209"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2.xml"/><Relationship Id="rId61" Type="http://schemas.openxmlformats.org/officeDocument/2006/relationships/presProps" Target="pres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https://microsoft-my.sharepoint.com/personal/mamill_microsoft_com/Documents/Slides/2019_02_bluehat_il/BlueHatIl%202019%20-%20VEX%20Trends%20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microsoft-my.sharepoint.com/personal/mamill_microsoft_com/Documents/Slides/2019_02_bluehat_il/BlueHatIl%202019%20-%20VEX%20Trends%20Data.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[BlueHatIl 2019 - VEX Trends Data.xlsx]R&amp;E&amp;I CVEs!PivotTable1</c:name>
    <c:fmtId val="56"/>
  </c:pivotSource>
  <c:chart>
    <c:title>
      <c:tx>
        <c:rich>
          <a:bodyPr rot="0" spcFirstLastPara="1" vertOverflow="ellipsis" vert="horz" wrap="square" anchor="ctr" anchorCtr="1"/>
          <a:lstStyle/>
          <a:p>
            <a:pPr>
              <a:defRPr sz="1400" b="1" i="0" u="none" strike="noStrike" kern="1200" baseline="0">
                <a:solidFill>
                  <a:schemeClr val="dk1">
                    <a:lumMod val="75000"/>
                    <a:lumOff val="25000"/>
                  </a:schemeClr>
                </a:solidFill>
                <a:latin typeface="+mn-lt"/>
                <a:ea typeface="+mn-ea"/>
                <a:cs typeface="+mn-cs"/>
              </a:defRPr>
            </a:pPr>
            <a:r>
              <a:rPr lang="en-US" sz="1800" dirty="0"/>
              <a:t>#</a:t>
            </a:r>
            <a:r>
              <a:rPr lang="en-US" sz="1800" baseline="0" dirty="0"/>
              <a:t> of CVEs by patch year </a:t>
            </a:r>
          </a:p>
        </c:rich>
      </c:tx>
      <c:overlay val="0"/>
      <c:spPr>
        <a:noFill/>
        <a:ln>
          <a:noFill/>
        </a:ln>
        <a:effectLst/>
      </c:spPr>
      <c:txPr>
        <a:bodyPr rot="0" spcFirstLastPara="1" vertOverflow="ellipsis" vert="horz" wrap="square" anchor="ctr" anchorCtr="1"/>
        <a:lstStyle/>
        <a:p>
          <a:pPr>
            <a:defRPr sz="14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7726131016066648E-2"/>
          <c:y val="0.12156306761265236"/>
          <c:w val="0.90737589990606482"/>
          <c:h val="0.75142935743007755"/>
        </c:manualLayout>
      </c:layout>
      <c:areaChart>
        <c:grouping val="stacked"/>
        <c:varyColors val="0"/>
        <c:ser>
          <c:idx val="0"/>
          <c:order val="0"/>
          <c:tx>
            <c:strRef>
              <c:f>'R&amp;E&amp;I CVEs'!$B$8</c:f>
              <c:strCache>
                <c:ptCount val="1"/>
                <c:pt idx="0">
                  <c:v>Total</c:v>
                </c:pt>
              </c:strCache>
            </c:strRef>
          </c:tx>
          <c:spPr>
            <a:solidFill>
              <a:srgbClr val="002060"/>
            </a:solidFill>
            <a:ln w="9525" cap="flat" cmpd="sng" algn="ctr">
              <a:solidFill>
                <a:schemeClr val="lt1">
                  <a:alpha val="50000"/>
                </a:schemeClr>
              </a:solidFill>
              <a:round/>
            </a:ln>
            <a:effectLst/>
          </c:spPr>
          <c:dLbls>
            <c:dLbl>
              <c:idx val="7"/>
              <c:layout>
                <c:manualLayout>
                  <c:x val="4.4456011564162953E-3"/>
                  <c:y val="-8.29875699431655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A1F-44B6-8158-ACC868BB52D4}"/>
                </c:ext>
              </c:extLst>
            </c:dLbl>
            <c:dLbl>
              <c:idx val="8"/>
              <c:layout>
                <c:manualLayout>
                  <c:x val="2.0005205203873614E-2"/>
                  <c:y val="-0.1383126165719424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A1F-44B6-8158-ACC868BB52D4}"/>
                </c:ext>
              </c:extLst>
            </c:dLbl>
            <c:dLbl>
              <c:idx val="9"/>
              <c:layout>
                <c:manualLayout>
                  <c:x val="2.2228005782081884E-3"/>
                  <c:y val="-0.2074689248579137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A1F-44B6-8158-ACC868BB52D4}"/>
                </c:ext>
              </c:extLst>
            </c:dLbl>
            <c:dLbl>
              <c:idx val="10"/>
              <c:layout>
                <c:manualLayout>
                  <c:x val="2.2228005782081884E-3"/>
                  <c:y val="-0.2019364201950360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A1F-44B6-8158-ACC868BB52D4}"/>
                </c:ext>
              </c:extLst>
            </c:dLbl>
            <c:dLbl>
              <c:idx val="11"/>
              <c:layout>
                <c:manualLayout>
                  <c:x val="1.3336803469249129E-2"/>
                  <c:y val="-0.2876902424696404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A1F-44B6-8158-ACC868BB52D4}"/>
                </c:ext>
              </c:extLst>
            </c:dLbl>
            <c:dLbl>
              <c:idx val="12"/>
              <c:layout>
                <c:manualLayout>
                  <c:x val="-1.555960404745748E-2"/>
                  <c:y val="-0.2904564948010792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A1F-44B6-8158-ACC868BB52D4}"/>
                </c:ext>
              </c:extLst>
            </c:dLbl>
            <c:numFmt formatCode="General" sourceLinked="0"/>
            <c:spPr>
              <a:noFill/>
              <a:ln>
                <a:noFill/>
              </a:ln>
              <a:effectLst/>
            </c:spPr>
            <c:txPr>
              <a:bodyPr rot="0" spcFirstLastPara="1" vertOverflow="ellipsis" vert="horz" wrap="square" lIns="38100" tIns="19050" rIns="38100" bIns="19050" anchor="t" anchorCtr="0">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'R&amp;E&amp;I CVEs'!$A$9:$A$22</c:f>
              <c:strCach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strCache>
            </c:strRef>
          </c:cat>
          <c:val>
            <c:numRef>
              <c:f>'R&amp;E&amp;I CVEs'!$B$9:$B$22</c:f>
              <c:numCache>
                <c:formatCode>General</c:formatCode>
                <c:ptCount val="13"/>
                <c:pt idx="0">
                  <c:v>130</c:v>
                </c:pt>
                <c:pt idx="1">
                  <c:v>109</c:v>
                </c:pt>
                <c:pt idx="2">
                  <c:v>141</c:v>
                </c:pt>
                <c:pt idx="3">
                  <c:v>163</c:v>
                </c:pt>
                <c:pt idx="4">
                  <c:v>234</c:v>
                </c:pt>
                <c:pt idx="5">
                  <c:v>224</c:v>
                </c:pt>
                <c:pt idx="6">
                  <c:v>155</c:v>
                </c:pt>
                <c:pt idx="7">
                  <c:v>305</c:v>
                </c:pt>
                <c:pt idx="8">
                  <c:v>317</c:v>
                </c:pt>
                <c:pt idx="9">
                  <c:v>474</c:v>
                </c:pt>
                <c:pt idx="10">
                  <c:v>417</c:v>
                </c:pt>
                <c:pt idx="11">
                  <c:v>603</c:v>
                </c:pt>
                <c:pt idx="12">
                  <c:v>600</c:v>
                </c:pt>
              </c:numCache>
            </c:numRef>
          </c:val>
          <c:extLst>
            <c:ext xmlns:c16="http://schemas.microsoft.com/office/drawing/2014/chart" uri="{C3380CC4-5D6E-409C-BE32-E72D297353CC}">
              <c16:uniqueId val="{00000000-CA26-4190-8961-240CDB22BF2B}"/>
            </c:ext>
          </c:extLst>
        </c:ser>
        <c:dLbls>
          <c:showLegendKey val="0"/>
          <c:showVal val="1"/>
          <c:showCatName val="0"/>
          <c:showSerName val="0"/>
          <c:showPercent val="0"/>
          <c:showBubbleSize val="0"/>
        </c:dLbls>
        <c:axId val="-1138776992"/>
        <c:axId val="-1138776448"/>
      </c:areaChart>
      <c:catAx>
        <c:axId val="-1138776992"/>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Patch Year</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138776448"/>
        <c:crosses val="autoZero"/>
        <c:auto val="1"/>
        <c:lblAlgn val="ctr"/>
        <c:lblOffset val="100"/>
        <c:noMultiLvlLbl val="0"/>
      </c:catAx>
      <c:valAx>
        <c:axId val="-1138776448"/>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 of CVEs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crossAx val="-1138776992"/>
        <c:crosses val="autoZero"/>
        <c:crossBetween val="midCat"/>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[BlueHatIl 2019 - VEX Trends Data.xlsx]R&amp;E&amp;I CVEs (Mem Safe)!PivotTable1</c:name>
    <c:fmtId val="-1"/>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b="1" baseline="0" dirty="0"/>
              <a:t>Root cause of CVEs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pivotFmt>
      <c:pivotFmt>
        <c:idx val="5"/>
        <c:spPr>
          <a:solidFill>
            <a:schemeClr val="accent1">
              <a:alpha val="85000"/>
            </a:schemeClr>
          </a:solidFill>
          <a:ln w="9525" cap="flat" cmpd="sng" algn="ctr">
            <a:solidFill>
              <a:schemeClr val="lt1">
                <a:alpha val="50000"/>
              </a:schemeClr>
            </a:solidFill>
            <a:round/>
          </a:ln>
          <a:effectLst/>
        </c:spPr>
        <c:marker>
          <c:symbol val="none"/>
        </c:marker>
      </c:pivotFmt>
      <c:pivotFmt>
        <c:idx val="6"/>
        <c:spPr>
          <a:solidFill>
            <a:schemeClr val="accent1">
              <a:alpha val="85000"/>
            </a:schemeClr>
          </a:solidFill>
          <a:ln w="9525" cap="flat" cmpd="sng" algn="ctr">
            <a:solidFill>
              <a:schemeClr val="lt1">
                <a:alpha val="50000"/>
              </a:schemeClr>
            </a:solidFill>
            <a:round/>
          </a:ln>
          <a:effectLst/>
        </c:spPr>
        <c:marker>
          <c:symbol val="none"/>
        </c:marker>
      </c:pivotFmt>
      <c:pivotFmt>
        <c:idx val="7"/>
        <c:spPr>
          <a:solidFill>
            <a:schemeClr val="accent1">
              <a:alpha val="85000"/>
            </a:schemeClr>
          </a:solidFill>
          <a:ln w="9525" cap="flat" cmpd="sng" algn="ctr">
            <a:solidFill>
              <a:schemeClr val="lt1">
                <a:alpha val="50000"/>
              </a:schemeClr>
            </a:solidFill>
            <a:round/>
          </a:ln>
          <a:effectLst/>
        </c:spPr>
        <c:marker>
          <c:symbol val="none"/>
        </c:marker>
      </c:pivotFmt>
    </c:pivotFmts>
    <c:plotArea>
      <c:layout/>
      <c:areaChart>
        <c:grouping val="percentStacked"/>
        <c:varyColors val="0"/>
        <c:ser>
          <c:idx val="0"/>
          <c:order val="0"/>
          <c:tx>
            <c:strRef>
              <c:f>'R&amp;E&amp;I CVEs (Mem Safe)'!$B$9:$B$10</c:f>
              <c:strCache>
                <c:ptCount val="1"/>
                <c:pt idx="0">
                  <c:v>Memory safety</c:v>
                </c:pt>
              </c:strCache>
            </c:strRef>
          </c:tx>
          <c:spPr>
            <a:solidFill>
              <a:srgbClr val="002060"/>
            </a:solidFill>
            <a:ln w="9525" cap="flat" cmpd="sng" algn="ctr">
              <a:solidFill>
                <a:schemeClr val="lt1">
                  <a:alpha val="50000"/>
                </a:schemeClr>
              </a:solidFill>
              <a:round/>
            </a:ln>
            <a:effectLst/>
          </c:spPr>
          <c:cat>
            <c:strRef>
              <c:f>'R&amp;E&amp;I CVEs (Mem Safe)'!$A$11:$A$24</c:f>
              <c:strCach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strCache>
            </c:strRef>
          </c:cat>
          <c:val>
            <c:numRef>
              <c:f>'R&amp;E&amp;I CVEs (Mem Safe)'!$B$11:$B$24</c:f>
              <c:numCache>
                <c:formatCode>0.00%</c:formatCode>
                <c:ptCount val="13"/>
                <c:pt idx="0">
                  <c:v>0.73076923076923073</c:v>
                </c:pt>
                <c:pt idx="1">
                  <c:v>0.76146788990825687</c:v>
                </c:pt>
                <c:pt idx="2">
                  <c:v>0.8014184397163121</c:v>
                </c:pt>
                <c:pt idx="3">
                  <c:v>0.84662576687116564</c:v>
                </c:pt>
                <c:pt idx="4">
                  <c:v>0.78205128205128205</c:v>
                </c:pt>
                <c:pt idx="5">
                  <c:v>0.7008928571428571</c:v>
                </c:pt>
                <c:pt idx="6">
                  <c:v>0.67741935483870963</c:v>
                </c:pt>
                <c:pt idx="7">
                  <c:v>0.73770491803278693</c:v>
                </c:pt>
                <c:pt idx="8">
                  <c:v>0.83911671924290221</c:v>
                </c:pt>
                <c:pt idx="9">
                  <c:v>0.72995780590717296</c:v>
                </c:pt>
                <c:pt idx="10">
                  <c:v>0.72182254196642681</c:v>
                </c:pt>
                <c:pt idx="11">
                  <c:v>0.78606965174129351</c:v>
                </c:pt>
                <c:pt idx="12">
                  <c:v>0.6811352253756261</c:v>
                </c:pt>
              </c:numCache>
            </c:numRef>
          </c:val>
          <c:extLst>
            <c:ext xmlns:c16="http://schemas.microsoft.com/office/drawing/2014/chart" uri="{C3380CC4-5D6E-409C-BE32-E72D297353CC}">
              <c16:uniqueId val="{00000000-3E09-4E69-845F-AA5E0682593E}"/>
            </c:ext>
          </c:extLst>
        </c:ser>
        <c:ser>
          <c:idx val="1"/>
          <c:order val="1"/>
          <c:tx>
            <c:strRef>
              <c:f>'R&amp;E&amp;I CVEs (Mem Safe)'!$C$9:$C$10</c:f>
              <c:strCache>
                <c:ptCount val="1"/>
                <c:pt idx="0">
                  <c:v>Not memory safety</c:v>
                </c:pt>
              </c:strCache>
            </c:strRef>
          </c:tx>
          <c:spPr>
            <a:solidFill>
              <a:schemeClr val="accent2">
                <a:alpha val="85000"/>
              </a:schemeClr>
            </a:solidFill>
            <a:ln w="9525" cap="flat" cmpd="sng" algn="ctr">
              <a:solidFill>
                <a:schemeClr val="lt1">
                  <a:alpha val="50000"/>
                </a:schemeClr>
              </a:solidFill>
              <a:round/>
            </a:ln>
            <a:effectLst/>
          </c:spPr>
          <c:cat>
            <c:strRef>
              <c:f>'R&amp;E&amp;I CVEs (Mem Safe)'!$A$11:$A$24</c:f>
              <c:strCache>
                <c:ptCount val="13"/>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strCache>
            </c:strRef>
          </c:cat>
          <c:val>
            <c:numRef>
              <c:f>'R&amp;E&amp;I CVEs (Mem Safe)'!$C$11:$C$24</c:f>
              <c:numCache>
                <c:formatCode>0.00%</c:formatCode>
                <c:ptCount val="13"/>
                <c:pt idx="0">
                  <c:v>0.29230769230769232</c:v>
                </c:pt>
                <c:pt idx="1">
                  <c:v>0.24770642201834864</c:v>
                </c:pt>
                <c:pt idx="2">
                  <c:v>0.24113475177304963</c:v>
                </c:pt>
                <c:pt idx="3">
                  <c:v>0.19018404907975461</c:v>
                </c:pt>
                <c:pt idx="4">
                  <c:v>0.21794871794871795</c:v>
                </c:pt>
                <c:pt idx="5">
                  <c:v>0.3080357142857143</c:v>
                </c:pt>
                <c:pt idx="6">
                  <c:v>0.33548387096774196</c:v>
                </c:pt>
                <c:pt idx="7">
                  <c:v>0.28196721311475409</c:v>
                </c:pt>
                <c:pt idx="8">
                  <c:v>0.16719242902208201</c:v>
                </c:pt>
                <c:pt idx="9">
                  <c:v>0.28691983122362869</c:v>
                </c:pt>
                <c:pt idx="10">
                  <c:v>0.28297362110311752</c:v>
                </c:pt>
                <c:pt idx="11">
                  <c:v>0.23548922056384744</c:v>
                </c:pt>
                <c:pt idx="12">
                  <c:v>0.32220367278797996</c:v>
                </c:pt>
              </c:numCache>
            </c:numRef>
          </c:val>
          <c:extLst>
            <c:ext xmlns:c16="http://schemas.microsoft.com/office/drawing/2014/chart" uri="{C3380CC4-5D6E-409C-BE32-E72D297353CC}">
              <c16:uniqueId val="{00000001-3E09-4E69-845F-AA5E0682593E}"/>
            </c:ext>
          </c:extLst>
        </c:ser>
        <c:dLbls>
          <c:showLegendKey val="0"/>
          <c:showVal val="0"/>
          <c:showCatName val="0"/>
          <c:showSerName val="0"/>
          <c:showPercent val="0"/>
          <c:showBubbleSize val="0"/>
        </c:dLbls>
        <c:axId val="-1138776992"/>
        <c:axId val="-1138776448"/>
      </c:areaChart>
      <c:catAx>
        <c:axId val="-1138776992"/>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Patch Year</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138776448"/>
        <c:crosses val="autoZero"/>
        <c:auto val="1"/>
        <c:lblAlgn val="ctr"/>
        <c:lblOffset val="100"/>
        <c:noMultiLvlLbl val="0"/>
      </c:catAx>
      <c:valAx>
        <c:axId val="-113877644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a:t>
                </a:r>
                <a:r>
                  <a:rPr lang="en-US" baseline="0"/>
                  <a:t> </a:t>
                </a:r>
                <a:r>
                  <a:rPr lang="en-US"/>
                  <a:t> of CVEs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138776992"/>
        <c:crosses val="autoZero"/>
        <c:crossBetween val="midCat"/>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21D340-F248-4D29-A3B1-5313D5DF1710}" type="datetimeFigureOut">
              <a:rPr lang="en-US" smtClean="0"/>
              <a:t>9/19/2019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8760CD-998C-4B6A-8862-FA40D465E6B8}" type="slidenum">
              <a:rPr lang="en-US" smtClean="0"/>
              <a:t>‹#›</a:t>
            </a:fld>
            <a:endParaRPr lang="en-US"/>
          </a:p>
        </p:txBody>
      </p:sp>
    </p:spTree>
    <p:extLst>
      <p:ext uri="{BB962C8B-B14F-4D97-AF65-F5344CB8AC3E}">
        <p14:creationId xmlns:p14="http://schemas.microsoft.com/office/powerpoint/2010/main" val="3912119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82451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5799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17979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54077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A2A71A6-0628-4674-B0A9-B62F58158E9B}"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55305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A2A71A6-0628-4674-B0A9-B62F58158E9B}"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58035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Improve robustness by exposing software to crafted malicious or corrupt input</a:t>
            </a:r>
          </a:p>
          <a:p>
            <a:r>
              <a:rPr lang="en-US"/>
              <a:t>A program under test is executed with many (millions+) malformed or maliciously crafted inputs.</a:t>
            </a:r>
          </a:p>
          <a:p>
            <a:r>
              <a:rPr lang="en-US"/>
              <a:t>Maliciously crafted inputs are automatically generated</a:t>
            </a:r>
          </a:p>
          <a:p>
            <a:pPr lvl="1"/>
            <a:r>
              <a:rPr lang="en-US"/>
              <a:t>Fast and cheap. Thousands of inputs tested per second</a:t>
            </a:r>
          </a:p>
          <a:p>
            <a:r>
              <a:rPr lang="en-US"/>
              <a:t>Effective at finding program misbehavior</a:t>
            </a:r>
          </a:p>
          <a:p>
            <a:endParaRPr lang="en-US"/>
          </a:p>
        </p:txBody>
      </p:sp>
    </p:spTree>
    <p:extLst>
      <p:ext uri="{BB962C8B-B14F-4D97-AF65-F5344CB8AC3E}">
        <p14:creationId xmlns:p14="http://schemas.microsoft.com/office/powerpoint/2010/main" val="3976044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So fuzzing starts with seed input "good". Runs the program on it and observes that none of the if branches were taken. So after that first execution (=iteration), Sage tries to satisfy one the condition being tested in the 4 "if" statements, this gives 4 possible mutations, the first one gives a new input "</a:t>
            </a:r>
            <a:r>
              <a:rPr lang="en-US" sz="882" kern="1200" dirty="0" err="1">
                <a:solidFill>
                  <a:schemeClr val="tx1"/>
                </a:solidFill>
                <a:effectLst/>
                <a:latin typeface="Segoe UI Light" pitchFamily="34" charset="0"/>
                <a:ea typeface="+mn-ea"/>
                <a:cs typeface="+mn-cs"/>
              </a:rPr>
              <a:t>bood</a:t>
            </a:r>
            <a:r>
              <a:rPr lang="en-US" sz="882" kern="1200" dirty="0">
                <a:solidFill>
                  <a:schemeClr val="tx1"/>
                </a:solidFill>
                <a:effectLst/>
                <a:latin typeface="Segoe UI Light" pitchFamily="34" charset="0"/>
                <a:ea typeface="+mn-ea"/>
                <a:cs typeface="+mn-cs"/>
              </a:rPr>
              <a:t>". </a:t>
            </a:r>
          </a:p>
          <a:p>
            <a:r>
              <a:rPr lang="en-US" sz="882" kern="1200" dirty="0">
                <a:solidFill>
                  <a:schemeClr val="tx1"/>
                </a:solidFill>
                <a:effectLst/>
                <a:latin typeface="Segoe UI Light" pitchFamily="34" charset="0"/>
                <a:ea typeface="+mn-ea"/>
                <a:cs typeface="+mn-cs"/>
              </a:rPr>
              <a:t>Next iteration, starting from "</a:t>
            </a:r>
            <a:r>
              <a:rPr lang="en-US" sz="882" kern="1200" dirty="0" err="1">
                <a:solidFill>
                  <a:schemeClr val="tx1"/>
                </a:solidFill>
                <a:effectLst/>
                <a:latin typeface="Segoe UI Light" pitchFamily="34" charset="0"/>
                <a:ea typeface="+mn-ea"/>
                <a:cs typeface="+mn-cs"/>
              </a:rPr>
              <a:t>bood</a:t>
            </a:r>
            <a:r>
              <a:rPr lang="en-US" sz="882" kern="1200" dirty="0">
                <a:solidFill>
                  <a:schemeClr val="tx1"/>
                </a:solidFill>
                <a:effectLst/>
                <a:latin typeface="Segoe UI Light" pitchFamily="34" charset="0"/>
                <a:ea typeface="+mn-ea"/>
                <a:cs typeface="+mn-cs"/>
              </a:rPr>
              <a:t>", sage tries to satisfy the next constraint, this produces "</a:t>
            </a:r>
            <a:r>
              <a:rPr lang="en-US" sz="882" kern="1200" dirty="0" err="1">
                <a:solidFill>
                  <a:schemeClr val="tx1"/>
                </a:solidFill>
                <a:effectLst/>
                <a:latin typeface="Segoe UI Light" pitchFamily="34" charset="0"/>
                <a:ea typeface="+mn-ea"/>
                <a:cs typeface="+mn-cs"/>
              </a:rPr>
              <a:t>baod</a:t>
            </a:r>
            <a:r>
              <a:rPr lang="en-US" sz="882" kern="1200" dirty="0">
                <a:solidFill>
                  <a:schemeClr val="tx1"/>
                </a:solidFill>
                <a:effectLst/>
                <a:latin typeface="Segoe UI Light" pitchFamily="34" charset="0"/>
                <a:ea typeface="+mn-ea"/>
                <a:cs typeface="+mn-cs"/>
              </a:rPr>
              <a:t>".</a:t>
            </a:r>
          </a:p>
          <a:p>
            <a:r>
              <a:rPr lang="en-US" sz="882" kern="1200" dirty="0">
                <a:solidFill>
                  <a:schemeClr val="tx1"/>
                </a:solidFill>
                <a:effectLst/>
                <a:latin typeface="Segoe UI Light" pitchFamily="34" charset="0"/>
                <a:ea typeface="+mn-ea"/>
                <a:cs typeface="+mn-cs"/>
              </a:rPr>
              <a:t>Etc...</a:t>
            </a:r>
          </a:p>
          <a:p>
            <a:r>
              <a:rPr lang="en-US" sz="882" kern="1200" dirty="0">
                <a:solidFill>
                  <a:schemeClr val="tx1"/>
                </a:solidFill>
                <a:effectLst/>
                <a:latin typeface="Segoe UI Light" pitchFamily="34" charset="0"/>
                <a:ea typeface="+mn-ea"/>
                <a:cs typeface="+mn-cs"/>
              </a:rPr>
              <a:t>At the fourth iteration, sage has inferred "bad!".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a:ea typeface="+mn-ea"/>
                <a:cs typeface="+mn-cs"/>
              </a:rPr>
              <a:t>Below is a demo program, it will only crash with “BAD!” as an input, but how would you figure that out? Black box fuzzing would not find this bug, and if you just had the binary, not the source code, you could not find it on you own. Microsoft can answer this question in 2 and a half minutes with MSRD using Whitebox Fuzzing.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What if we could teach a computer to find bugs like a human?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Here’s an example piece of code. You and I can see that the input “bad!” will cause a crash.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Now imagine you just have the machine code, the low level 1s and 0s fed to your processor.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 human can still figure it out, but it takes time and training.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 ask people at security conferences how long it would take them, they tell me 10 minutes.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Mark Russinovich tells me he can do it in 5 minutes. I believe him.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There’s only one Mark Russinovich, and there’s not that many trained security people.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 was at security summer camp last June, and if a meteor had hit, we would have set the field back years.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Microsoft can solve this problem using a computer in 2 and a half minutes. Let me show you how.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Billions and Billions of Constraints: Whitebox Fuzz Testing in Production </a:t>
            </a:r>
            <a:endParaRPr lang="en-US" dirty="0"/>
          </a:p>
          <a:p>
            <a:r>
              <a:rPr lang="en-US" dirty="0"/>
              <a:t>http://www.microsoft.com/en-us/research/publication/billions-and-billions-of-constraints-whitebox-fuzz-testing-in-production/</a:t>
            </a:r>
          </a:p>
          <a:p>
            <a:endParaRPr lang="en-US" dirty="0"/>
          </a:p>
          <a:p>
            <a:r>
              <a:rPr lang="en-US" b="1" dirty="0"/>
              <a:t>Z3 won Association for Computing Programming Languages Software Award</a:t>
            </a:r>
          </a:p>
          <a:p>
            <a:r>
              <a:rPr lang="en-US" dirty="0"/>
              <a:t>https://www.microsoft.com/en-us/research/blog/z3-wins-2015-acm-sigplan-award</a:t>
            </a:r>
          </a:p>
          <a:p>
            <a:endParaRPr lang="en-US" dirty="0"/>
          </a:p>
          <a:p>
            <a:r>
              <a:rPr lang="en-US" b="1" dirty="0"/>
              <a:t>Z3 Wiki</a:t>
            </a:r>
          </a:p>
          <a:p>
            <a:r>
              <a:rPr lang="en-US" dirty="0"/>
              <a:t>https://github.com/Z3Prover/z3/wiki</a:t>
            </a:r>
          </a:p>
          <a:p>
            <a:endParaRPr lang="en-US" dirty="0"/>
          </a:p>
          <a:p>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6104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00519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09548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6E38A13-F9FE-4752-BCAD-203325CA478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9/19/2019 2:57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146154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Walkin 3">
    <p:bg>
      <p:bgPr>
        <a:solidFill>
          <a:srgbClr val="0D0D0D"/>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BB89D76-F7EC-4998-816E-1AEF7A51BD6A}"/>
              </a:ext>
            </a:extLst>
          </p:cNvPr>
          <p:cNvPicPr>
            <a:picLocks noChangeAspect="1"/>
          </p:cNvPicPr>
          <p:nvPr userDrawn="1"/>
        </p:nvPicPr>
        <p:blipFill rotWithShape="1">
          <a:blip r:embed="rId2"/>
          <a:srcRect l="12500" t="73146" r="27485"/>
          <a:stretch/>
        </p:blipFill>
        <p:spPr>
          <a:xfrm>
            <a:off x="7131050" y="-63500"/>
            <a:ext cx="5060950" cy="1545371"/>
          </a:xfrm>
          <a:prstGeom prst="rect">
            <a:avLst/>
          </a:prstGeom>
        </p:spPr>
      </p:pic>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3" name="TextBox 2">
            <a:extLst>
              <a:ext uri="{FF2B5EF4-FFF2-40B4-BE49-F238E27FC236}">
                <a16:creationId xmlns:a16="http://schemas.microsoft.com/office/drawing/2014/main" id="{838A163C-6938-402F-928F-D9DB9DE804AF}"/>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79A369E-6943-4DDC-A52C-35729DDD02D0}"/>
              </a:ext>
            </a:extLst>
          </p:cNvPr>
          <p:cNvPicPr>
            <a:picLocks noChangeAspect="1"/>
          </p:cNvPicPr>
          <p:nvPr userDrawn="1"/>
        </p:nvPicPr>
        <p:blipFill>
          <a:blip r:embed="rId2"/>
          <a:stretch>
            <a:fillRect/>
          </a:stretch>
        </p:blipFill>
        <p:spPr>
          <a:xfrm>
            <a:off x="4013201" y="1238904"/>
            <a:ext cx="8432727" cy="5754767"/>
          </a:xfrm>
          <a:prstGeom prst="rect">
            <a:avLst/>
          </a:prstGeom>
        </p:spPr>
      </p:pic>
    </p:spTree>
    <p:extLst>
      <p:ext uri="{BB962C8B-B14F-4D97-AF65-F5344CB8AC3E}">
        <p14:creationId xmlns:p14="http://schemas.microsoft.com/office/powerpoint/2010/main" val="1798487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rgbClr val="0D0D0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descr="A person standing in front of a television&#10;&#10;Description automatically generated">
            <a:extLst>
              <a:ext uri="{FF2B5EF4-FFF2-40B4-BE49-F238E27FC236}">
                <a16:creationId xmlns:a16="http://schemas.microsoft.com/office/drawing/2014/main" id="{6EA43983-5C3B-43E8-A3B2-DDBACC829369}"/>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8" name="TextBox 7">
            <a:extLst>
              <a:ext uri="{FF2B5EF4-FFF2-40B4-BE49-F238E27FC236}">
                <a16:creationId xmlns:a16="http://schemas.microsoft.com/office/drawing/2014/main" id="{04424940-F61C-4919-AF11-C35240233E14}"/>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620684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descr="A picture containing person, indoor&#10;&#10;Description automatically generated">
            <a:extLst>
              <a:ext uri="{FF2B5EF4-FFF2-40B4-BE49-F238E27FC236}">
                <a16:creationId xmlns:a16="http://schemas.microsoft.com/office/drawing/2014/main" id="{F2BF6DEB-38CB-4EA5-BE69-0D56C17CDC12}"/>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DE4CE6B9-C2B3-4A16-944B-EC021B8C3B50}"/>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083091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tanding in front of a television&#10;&#10;Description automatically generated">
            <a:extLst>
              <a:ext uri="{FF2B5EF4-FFF2-40B4-BE49-F238E27FC236}">
                <a16:creationId xmlns:a16="http://schemas.microsoft.com/office/drawing/2014/main" id="{C0699BC4-7724-4A5C-8057-6556211FF5A0}"/>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8" name="TextBox 7">
            <a:extLst>
              <a:ext uri="{FF2B5EF4-FFF2-40B4-BE49-F238E27FC236}">
                <a16:creationId xmlns:a16="http://schemas.microsoft.com/office/drawing/2014/main" id="{4BF47BDA-221E-4A96-90BD-A26E648D77A9}"/>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1702072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4769A96C-1F8C-4A28-9626-3016CF5A344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3143" y="5976430"/>
            <a:ext cx="1366245" cy="292608"/>
          </a:xfrm>
          <a:prstGeom prst="rect">
            <a:avLst/>
          </a:prstGeom>
        </p:spPr>
      </p:pic>
      <p:sp>
        <p:nvSpPr>
          <p:cNvPr id="7" name="TextBox 6">
            <a:extLst>
              <a:ext uri="{FF2B5EF4-FFF2-40B4-BE49-F238E27FC236}">
                <a16:creationId xmlns:a16="http://schemas.microsoft.com/office/drawing/2014/main" id="{99DDD5B5-A158-48FE-B5BA-EF92CA9A1AFA}"/>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5247371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rgbClr val="E6E6E6"/>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2948" y="5976430"/>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Box 6">
            <a:extLst>
              <a:ext uri="{FF2B5EF4-FFF2-40B4-BE49-F238E27FC236}">
                <a16:creationId xmlns:a16="http://schemas.microsoft.com/office/drawing/2014/main" id="{8AEB22FF-2810-4C45-BB64-2E5ECA6711F2}"/>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2379555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2948" y="5976430"/>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Box 6">
            <a:extLst>
              <a:ext uri="{FF2B5EF4-FFF2-40B4-BE49-F238E27FC236}">
                <a16:creationId xmlns:a16="http://schemas.microsoft.com/office/drawing/2014/main" id="{716CA0B8-C6AA-4272-B29A-2432D489FACA}"/>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16485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6281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308917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493649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54331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alphaModFix amt="70000"/>
          </a:blip>
          <a:stretch>
            <a:fillRect/>
          </a:stretch>
        </p:blipFill>
        <p:spPr>
          <a:xfrm>
            <a:off x="4013200" y="1238904"/>
            <a:ext cx="8432729" cy="5754767"/>
          </a:xfrm>
          <a:prstGeom prst="rect">
            <a:avLst/>
          </a:prstGeom>
        </p:spPr>
      </p:pic>
      <p:sp>
        <p:nvSpPr>
          <p:cNvPr id="10" name="TextBox 9">
            <a:extLst>
              <a:ext uri="{FF2B5EF4-FFF2-40B4-BE49-F238E27FC236}">
                <a16:creationId xmlns:a16="http://schemas.microsoft.com/office/drawing/2014/main" id="{A51FF314-DDCD-45D7-B7F0-2F1A86123014}"/>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D6B6FB0-051D-46F2-A647-CF503FB7244F}"/>
              </a:ext>
            </a:extLst>
          </p:cNvPr>
          <p:cNvPicPr>
            <a:picLocks noChangeAspect="1"/>
          </p:cNvPicPr>
          <p:nvPr userDrawn="1"/>
        </p:nvPicPr>
        <p:blipFill rotWithShape="1">
          <a:blip r:embed="rId3">
            <a:alphaModFix amt="70000"/>
          </a:blip>
          <a:srcRect l="12575" t="73146" r="27409"/>
          <a:stretch/>
        </p:blipFill>
        <p:spPr>
          <a:xfrm>
            <a:off x="7131051" y="-63500"/>
            <a:ext cx="5060950" cy="1545371"/>
          </a:xfrm>
          <a:prstGeom prst="rect">
            <a:avLst/>
          </a:prstGeom>
        </p:spPr>
      </p:pic>
    </p:spTree>
    <p:extLst>
      <p:ext uri="{BB962C8B-B14F-4D97-AF65-F5344CB8AC3E}">
        <p14:creationId xmlns:p14="http://schemas.microsoft.com/office/powerpoint/2010/main" val="356125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904418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584044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743786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19095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58033876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1650349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descr="A picture containing object&#10;&#10;Description automatically generated">
            <a:extLst>
              <a:ext uri="{FF2B5EF4-FFF2-40B4-BE49-F238E27FC236}">
                <a16:creationId xmlns:a16="http://schemas.microsoft.com/office/drawing/2014/main" id="{54920234-9C55-43BF-8FBB-243C61CF9BFD}"/>
              </a:ext>
            </a:extLst>
          </p:cNvPr>
          <p:cNvPicPr>
            <a:picLocks noChangeAspect="1"/>
          </p:cNvPicPr>
          <p:nvPr userDrawn="1"/>
        </p:nvPicPr>
        <p:blipFill>
          <a:blip r:embed="rId2"/>
          <a:stretch>
            <a:fillRect/>
          </a:stretch>
        </p:blipFill>
        <p:spPr>
          <a:xfrm>
            <a:off x="6629505" y="1694296"/>
            <a:ext cx="4979883" cy="5181599"/>
          </a:xfrm>
          <a:prstGeom prst="rect">
            <a:avLst/>
          </a:prstGeom>
        </p:spPr>
      </p:pic>
    </p:spTree>
    <p:extLst>
      <p:ext uri="{BB962C8B-B14F-4D97-AF65-F5344CB8AC3E}">
        <p14:creationId xmlns:p14="http://schemas.microsoft.com/office/powerpoint/2010/main" val="35283483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C1B8E4B8-DDAB-4200-9EE3-2BD9BE2DFA5A}"/>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17264787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C154B7AB-398B-4A7F-855A-8DC52778F1F2}"/>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40131490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bg1"/>
                </a:solidFill>
                <a:latin typeface="+mn-lt"/>
              </a:defRPr>
            </a:lvl1pPr>
          </a:lstStyle>
          <a:p>
            <a:pPr lvl="0"/>
            <a:r>
              <a:rPr lang="en-US" dirty="0"/>
              <a:t>Speaker name</a:t>
            </a:r>
          </a:p>
        </p:txBody>
      </p:sp>
      <p:pic>
        <p:nvPicPr>
          <p:cNvPr id="9" name="Picture 8" descr="A picture containing object&#10;&#10;Description automatically generated">
            <a:extLst>
              <a:ext uri="{FF2B5EF4-FFF2-40B4-BE49-F238E27FC236}">
                <a16:creationId xmlns:a16="http://schemas.microsoft.com/office/drawing/2014/main" id="{A460CCCF-4A8F-4C25-A420-E690A10C87E1}"/>
              </a:ext>
            </a:extLst>
          </p:cNvPr>
          <p:cNvPicPr>
            <a:picLocks noChangeAspect="1"/>
          </p:cNvPicPr>
          <p:nvPr userDrawn="1"/>
        </p:nvPicPr>
        <p:blipFill>
          <a:blip r:embed="rId2"/>
          <a:stretch>
            <a:fillRect/>
          </a:stretch>
        </p:blipFill>
        <p:spPr>
          <a:xfrm>
            <a:off x="6629505" y="1694296"/>
            <a:ext cx="4979883" cy="5181599"/>
          </a:xfrm>
          <a:prstGeom prst="rect">
            <a:avLst/>
          </a:prstGeom>
        </p:spPr>
      </p:pic>
    </p:spTree>
    <p:extLst>
      <p:ext uri="{BB962C8B-B14F-4D97-AF65-F5344CB8AC3E}">
        <p14:creationId xmlns:p14="http://schemas.microsoft.com/office/powerpoint/2010/main" val="25733576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alphaModFix/>
          </a:blip>
          <a:stretch>
            <a:fillRect/>
          </a:stretch>
        </p:blipFill>
        <p:spPr>
          <a:xfrm>
            <a:off x="4013200" y="1238904"/>
            <a:ext cx="8432729" cy="5754767"/>
          </a:xfrm>
          <a:prstGeom prst="rect">
            <a:avLst/>
          </a:prstGeom>
        </p:spPr>
      </p:pic>
      <p:sp>
        <p:nvSpPr>
          <p:cNvPr id="10" name="TextBox 9">
            <a:extLst>
              <a:ext uri="{FF2B5EF4-FFF2-40B4-BE49-F238E27FC236}">
                <a16:creationId xmlns:a16="http://schemas.microsoft.com/office/drawing/2014/main" id="{A51FF314-DDCD-45D7-B7F0-2F1A86123014}"/>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D6B6FB0-051D-46F2-A647-CF503FB7244F}"/>
              </a:ext>
            </a:extLst>
          </p:cNvPr>
          <p:cNvPicPr>
            <a:picLocks noChangeAspect="1"/>
          </p:cNvPicPr>
          <p:nvPr userDrawn="1"/>
        </p:nvPicPr>
        <p:blipFill rotWithShape="1">
          <a:blip r:embed="rId3">
            <a:alphaModFix/>
          </a:blip>
          <a:srcRect l="12575" t="73146" r="27409"/>
          <a:stretch/>
        </p:blipFill>
        <p:spPr>
          <a:xfrm>
            <a:off x="7131051" y="-63500"/>
            <a:ext cx="5060950" cy="1545371"/>
          </a:xfrm>
          <a:prstGeom prst="rect">
            <a:avLst/>
          </a:prstGeom>
        </p:spPr>
      </p:pic>
    </p:spTree>
    <p:extLst>
      <p:ext uri="{BB962C8B-B14F-4D97-AF65-F5344CB8AC3E}">
        <p14:creationId xmlns:p14="http://schemas.microsoft.com/office/powerpoint/2010/main" val="8850982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99257504-D4F0-45F1-97EC-EFD0456CFE3D}"/>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28467903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383B5D3D-A747-4BB9-A48C-15080DF0F817}"/>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6286048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095013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889320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2803888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FFFFFF"/>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91180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991071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82897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6030588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Walkin 3">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3" name="TextBox 2">
            <a:extLst>
              <a:ext uri="{FF2B5EF4-FFF2-40B4-BE49-F238E27FC236}">
                <a16:creationId xmlns:a16="http://schemas.microsoft.com/office/drawing/2014/main" id="{838A163C-6938-402F-928F-D9DB9DE804AF}"/>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pic>
        <p:nvPicPr>
          <p:cNvPr id="7" name="Picture 6">
            <a:extLst>
              <a:ext uri="{FF2B5EF4-FFF2-40B4-BE49-F238E27FC236}">
                <a16:creationId xmlns:a16="http://schemas.microsoft.com/office/drawing/2014/main" id="{C057B752-6712-424F-9CFE-039F113F7065}"/>
              </a:ext>
            </a:extLst>
          </p:cNvPr>
          <p:cNvPicPr>
            <a:picLocks noChangeAspect="1"/>
          </p:cNvPicPr>
          <p:nvPr userDrawn="1"/>
        </p:nvPicPr>
        <p:blipFill rotWithShape="1">
          <a:blip r:embed="rId3"/>
          <a:srcRect l="12500" t="73146" r="27485"/>
          <a:stretch/>
        </p:blipFill>
        <p:spPr>
          <a:xfrm>
            <a:off x="7131050" y="-63500"/>
            <a:ext cx="5060950" cy="1545371"/>
          </a:xfrm>
          <a:prstGeom prst="rect">
            <a:avLst/>
          </a:prstGeom>
        </p:spPr>
      </p:pic>
      <p:pic>
        <p:nvPicPr>
          <p:cNvPr id="8" name="Picture 7">
            <a:extLst>
              <a:ext uri="{FF2B5EF4-FFF2-40B4-BE49-F238E27FC236}">
                <a16:creationId xmlns:a16="http://schemas.microsoft.com/office/drawing/2014/main" id="{6353F554-8FB8-44E8-B567-F6A15DF461EB}"/>
              </a:ext>
            </a:extLst>
          </p:cNvPr>
          <p:cNvPicPr>
            <a:picLocks noChangeAspect="1"/>
          </p:cNvPicPr>
          <p:nvPr userDrawn="1"/>
        </p:nvPicPr>
        <p:blipFill>
          <a:blip r:embed="rId3"/>
          <a:stretch>
            <a:fillRect/>
          </a:stretch>
        </p:blipFill>
        <p:spPr>
          <a:xfrm>
            <a:off x="4013201" y="1238904"/>
            <a:ext cx="8432727" cy="5754767"/>
          </a:xfrm>
          <a:prstGeom prst="rect">
            <a:avLst/>
          </a:prstGeom>
        </p:spPr>
      </p:pic>
    </p:spTree>
    <p:extLst>
      <p:ext uri="{BB962C8B-B14F-4D97-AF65-F5344CB8AC3E}">
        <p14:creationId xmlns:p14="http://schemas.microsoft.com/office/powerpoint/2010/main" val="13439643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7033D55B-F61A-48E5-891C-F971584B96C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a:extLst>
              <a:ext uri="{FF2B5EF4-FFF2-40B4-BE49-F238E27FC236}">
                <a16:creationId xmlns:a16="http://schemas.microsoft.com/office/drawing/2014/main" id="{1A72FC08-101E-FD45-98D4-BA5238BA2D04}"/>
              </a:ext>
            </a:extLst>
          </p:cNvPr>
          <p:cNvPicPr>
            <a:picLocks noChangeAspect="1"/>
          </p:cNvPicPr>
          <p:nvPr userDrawn="1"/>
        </p:nvPicPr>
        <p:blipFill>
          <a:blip r:embed="rId3"/>
          <a:stretch>
            <a:fillRect/>
          </a:stretch>
        </p:blipFill>
        <p:spPr>
          <a:xfrm>
            <a:off x="2693233" y="0"/>
            <a:ext cx="9946298" cy="6858000"/>
          </a:xfrm>
          <a:prstGeom prst="rect">
            <a:avLst/>
          </a:prstGeom>
        </p:spPr>
      </p:pic>
      <p:sp>
        <p:nvSpPr>
          <p:cNvPr id="4" name="TextBox 3">
            <a:extLst>
              <a:ext uri="{FF2B5EF4-FFF2-40B4-BE49-F238E27FC236}">
                <a16:creationId xmlns:a16="http://schemas.microsoft.com/office/drawing/2014/main" id="{72B7EB77-ADDA-40AC-A631-33EAADA9DEB7}"/>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642638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3">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8" name="Picture 7">
            <a:extLst>
              <a:ext uri="{FF2B5EF4-FFF2-40B4-BE49-F238E27FC236}">
                <a16:creationId xmlns:a16="http://schemas.microsoft.com/office/drawing/2014/main" id="{089F6D72-A1FE-46E7-93FD-58185AF55F25}"/>
              </a:ext>
            </a:extLst>
          </p:cNvPr>
          <p:cNvPicPr>
            <a:picLocks noChangeAspect="1"/>
          </p:cNvPicPr>
          <p:nvPr userDrawn="1"/>
        </p:nvPicPr>
        <p:blipFill>
          <a:blip r:embed="rId3"/>
          <a:stretch>
            <a:fillRect/>
          </a:stretch>
        </p:blipFill>
        <p:spPr>
          <a:xfrm>
            <a:off x="4180635" y="1043610"/>
            <a:ext cx="8496512" cy="5814390"/>
          </a:xfrm>
          <a:prstGeom prst="rect">
            <a:avLst/>
          </a:prstGeom>
        </p:spPr>
      </p:pic>
      <p:sp>
        <p:nvSpPr>
          <p:cNvPr id="7" name="TextBox 6">
            <a:extLst>
              <a:ext uri="{FF2B5EF4-FFF2-40B4-BE49-F238E27FC236}">
                <a16:creationId xmlns:a16="http://schemas.microsoft.com/office/drawing/2014/main" id="{E694C529-745E-4B24-9F03-CF2DC7B48E9D}"/>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7682149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rgbClr val="0D0D0D"/>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4" name="Picture 3" descr="A picture containing person, indoor&#10;&#10;Description automatically generated">
            <a:extLst>
              <a:ext uri="{FF2B5EF4-FFF2-40B4-BE49-F238E27FC236}">
                <a16:creationId xmlns:a16="http://schemas.microsoft.com/office/drawing/2014/main" id="{9FBFC78E-B822-4815-BCC6-5ED8DB4F05B7}"/>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4AC582E6-7B3B-4A9A-8B8E-69F14676ECA2}"/>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5359550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square photo">
    <p:bg>
      <p:bgPr>
        <a:solidFill>
          <a:srgbClr val="0D0D0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descr="A person standing in front of a television&#10;&#10;Description automatically generated">
            <a:extLst>
              <a:ext uri="{FF2B5EF4-FFF2-40B4-BE49-F238E27FC236}">
                <a16:creationId xmlns:a16="http://schemas.microsoft.com/office/drawing/2014/main" id="{B0888E68-482F-4D77-A665-3E01FCCE862A}"/>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8" name="TextBox 7">
            <a:extLst>
              <a:ext uri="{FF2B5EF4-FFF2-40B4-BE49-F238E27FC236}">
                <a16:creationId xmlns:a16="http://schemas.microsoft.com/office/drawing/2014/main" id="{7E75DD16-3F07-497C-BBBD-EA460C320CE1}"/>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6868667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descr="A picture containing person, indoor&#10;&#10;Description automatically generated">
            <a:extLst>
              <a:ext uri="{FF2B5EF4-FFF2-40B4-BE49-F238E27FC236}">
                <a16:creationId xmlns:a16="http://schemas.microsoft.com/office/drawing/2014/main" id="{F2BF6DEB-38CB-4EA5-BE69-0D56C17CDC12}"/>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CD39B642-A01F-4E74-A152-9627779FF545}"/>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4272438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descr="A person standing in front of a television&#10;&#10;Description automatically generated">
            <a:extLst>
              <a:ext uri="{FF2B5EF4-FFF2-40B4-BE49-F238E27FC236}">
                <a16:creationId xmlns:a16="http://schemas.microsoft.com/office/drawing/2014/main" id="{DFE27BE0-7945-403A-8126-82BC9F4341F3}"/>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6" name="TextBox 5">
            <a:extLst>
              <a:ext uri="{FF2B5EF4-FFF2-40B4-BE49-F238E27FC236}">
                <a16:creationId xmlns:a16="http://schemas.microsoft.com/office/drawing/2014/main" id="{983EE3F4-CDD5-4D6F-A288-277C900B3C0F}"/>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3018511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66AA254B-377B-433F-8002-0E2FE6473AC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6" name="TextBox 5">
            <a:extLst>
              <a:ext uri="{FF2B5EF4-FFF2-40B4-BE49-F238E27FC236}">
                <a16:creationId xmlns:a16="http://schemas.microsoft.com/office/drawing/2014/main" id="{BFAAC1CF-1557-4BC0-9B01-188F44C765B6}"/>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5986849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6CAE47EF-E2BB-4144-A019-3C805D27E3D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7" name="TextBox 6">
            <a:extLst>
              <a:ext uri="{FF2B5EF4-FFF2-40B4-BE49-F238E27FC236}">
                <a16:creationId xmlns:a16="http://schemas.microsoft.com/office/drawing/2014/main" id="{D8442999-E509-4B76-A98B-D7D7AB9716D6}"/>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817202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714245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46646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346250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2">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909A9F9-3DB4-46DC-8390-B565E2830B33}"/>
              </a:ext>
            </a:extLst>
          </p:cNvPr>
          <p:cNvSpPr/>
          <p:nvPr userDrawn="1"/>
        </p:nvSpPr>
        <p:spPr bwMode="auto">
          <a:xfrm>
            <a:off x="10124440" y="5735320"/>
            <a:ext cx="1539240" cy="599439"/>
          </a:xfrm>
          <a:custGeom>
            <a:avLst/>
            <a:gdLst>
              <a:gd name="connsiteX0" fmla="*/ 1280160 w 1539240"/>
              <a:gd name="connsiteY0" fmla="*/ 228600 h 604520"/>
              <a:gd name="connsiteX1" fmla="*/ 1280160 w 1539240"/>
              <a:gd name="connsiteY1" fmla="*/ 228600 h 604520"/>
              <a:gd name="connsiteX2" fmla="*/ 1422400 w 1539240"/>
              <a:gd name="connsiteY2" fmla="*/ 238760 h 604520"/>
              <a:gd name="connsiteX3" fmla="*/ 1452880 w 1539240"/>
              <a:gd name="connsiteY3" fmla="*/ 248920 h 604520"/>
              <a:gd name="connsiteX4" fmla="*/ 1483360 w 1539240"/>
              <a:gd name="connsiteY4" fmla="*/ 269240 h 604520"/>
              <a:gd name="connsiteX5" fmla="*/ 1493520 w 1539240"/>
              <a:gd name="connsiteY5" fmla="*/ 284480 h 604520"/>
              <a:gd name="connsiteX6" fmla="*/ 1508760 w 1539240"/>
              <a:gd name="connsiteY6" fmla="*/ 294640 h 604520"/>
              <a:gd name="connsiteX7" fmla="*/ 1529080 w 1539240"/>
              <a:gd name="connsiteY7" fmla="*/ 325120 h 604520"/>
              <a:gd name="connsiteX8" fmla="*/ 1539240 w 1539240"/>
              <a:gd name="connsiteY8" fmla="*/ 340360 h 604520"/>
              <a:gd name="connsiteX9" fmla="*/ 1534160 w 1539240"/>
              <a:gd name="connsiteY9" fmla="*/ 426720 h 604520"/>
              <a:gd name="connsiteX10" fmla="*/ 1513840 w 1539240"/>
              <a:gd name="connsiteY10" fmla="*/ 508000 h 604520"/>
              <a:gd name="connsiteX11" fmla="*/ 1508760 w 1539240"/>
              <a:gd name="connsiteY11" fmla="*/ 523240 h 604520"/>
              <a:gd name="connsiteX12" fmla="*/ 1493520 w 1539240"/>
              <a:gd name="connsiteY12" fmla="*/ 538480 h 604520"/>
              <a:gd name="connsiteX13" fmla="*/ 1447800 w 1539240"/>
              <a:gd name="connsiteY13" fmla="*/ 553720 h 604520"/>
              <a:gd name="connsiteX14" fmla="*/ 1432560 w 1539240"/>
              <a:gd name="connsiteY14" fmla="*/ 558800 h 604520"/>
              <a:gd name="connsiteX15" fmla="*/ 1417320 w 1539240"/>
              <a:gd name="connsiteY15" fmla="*/ 563880 h 604520"/>
              <a:gd name="connsiteX16" fmla="*/ 1203960 w 1539240"/>
              <a:gd name="connsiteY16" fmla="*/ 574040 h 604520"/>
              <a:gd name="connsiteX17" fmla="*/ 497840 w 1539240"/>
              <a:gd name="connsiteY17" fmla="*/ 579120 h 604520"/>
              <a:gd name="connsiteX18" fmla="*/ 447040 w 1539240"/>
              <a:gd name="connsiteY18" fmla="*/ 589280 h 604520"/>
              <a:gd name="connsiteX19" fmla="*/ 421640 w 1539240"/>
              <a:gd name="connsiteY19" fmla="*/ 594360 h 604520"/>
              <a:gd name="connsiteX20" fmla="*/ 406400 w 1539240"/>
              <a:gd name="connsiteY20" fmla="*/ 599440 h 604520"/>
              <a:gd name="connsiteX21" fmla="*/ 381000 w 1539240"/>
              <a:gd name="connsiteY21" fmla="*/ 604520 h 604520"/>
              <a:gd name="connsiteX22" fmla="*/ 223520 w 1539240"/>
              <a:gd name="connsiteY22" fmla="*/ 599440 h 604520"/>
              <a:gd name="connsiteX23" fmla="*/ 157480 w 1539240"/>
              <a:gd name="connsiteY23" fmla="*/ 589280 h 604520"/>
              <a:gd name="connsiteX24" fmla="*/ 116840 w 1539240"/>
              <a:gd name="connsiteY24" fmla="*/ 579120 h 604520"/>
              <a:gd name="connsiteX25" fmla="*/ 96520 w 1539240"/>
              <a:gd name="connsiteY25" fmla="*/ 574040 h 604520"/>
              <a:gd name="connsiteX26" fmla="*/ 66040 w 1539240"/>
              <a:gd name="connsiteY26" fmla="*/ 563880 h 604520"/>
              <a:gd name="connsiteX27" fmla="*/ 50800 w 1539240"/>
              <a:gd name="connsiteY27" fmla="*/ 558800 h 604520"/>
              <a:gd name="connsiteX28" fmla="*/ 40640 w 1539240"/>
              <a:gd name="connsiteY28" fmla="*/ 543560 h 604520"/>
              <a:gd name="connsiteX29" fmla="*/ 35560 w 1539240"/>
              <a:gd name="connsiteY29" fmla="*/ 528320 h 604520"/>
              <a:gd name="connsiteX30" fmla="*/ 30480 w 1539240"/>
              <a:gd name="connsiteY30" fmla="*/ 370840 h 604520"/>
              <a:gd name="connsiteX31" fmla="*/ 25400 w 1539240"/>
              <a:gd name="connsiteY31" fmla="*/ 340360 h 604520"/>
              <a:gd name="connsiteX32" fmla="*/ 20320 w 1539240"/>
              <a:gd name="connsiteY32" fmla="*/ 304800 h 604520"/>
              <a:gd name="connsiteX33" fmla="*/ 10160 w 1539240"/>
              <a:gd name="connsiteY33" fmla="*/ 233680 h 604520"/>
              <a:gd name="connsiteX34" fmla="*/ 0 w 1539240"/>
              <a:gd name="connsiteY34" fmla="*/ 182880 h 604520"/>
              <a:gd name="connsiteX35" fmla="*/ 5080 w 1539240"/>
              <a:gd name="connsiteY35" fmla="*/ 121920 h 604520"/>
              <a:gd name="connsiteX36" fmla="*/ 20320 w 1539240"/>
              <a:gd name="connsiteY36" fmla="*/ 111760 h 604520"/>
              <a:gd name="connsiteX37" fmla="*/ 71120 w 1539240"/>
              <a:gd name="connsiteY37" fmla="*/ 91440 h 604520"/>
              <a:gd name="connsiteX38" fmla="*/ 91440 w 1539240"/>
              <a:gd name="connsiteY38" fmla="*/ 86360 h 604520"/>
              <a:gd name="connsiteX39" fmla="*/ 121920 w 1539240"/>
              <a:gd name="connsiteY39" fmla="*/ 81280 h 604520"/>
              <a:gd name="connsiteX40" fmla="*/ 172720 w 1539240"/>
              <a:gd name="connsiteY40" fmla="*/ 60960 h 604520"/>
              <a:gd name="connsiteX41" fmla="*/ 223520 w 1539240"/>
              <a:gd name="connsiteY41" fmla="*/ 40640 h 604520"/>
              <a:gd name="connsiteX42" fmla="*/ 248920 w 1539240"/>
              <a:gd name="connsiteY42" fmla="*/ 30480 h 604520"/>
              <a:gd name="connsiteX43" fmla="*/ 264160 w 1539240"/>
              <a:gd name="connsiteY43" fmla="*/ 20320 h 604520"/>
              <a:gd name="connsiteX44" fmla="*/ 289560 w 1539240"/>
              <a:gd name="connsiteY44" fmla="*/ 15240 h 604520"/>
              <a:gd name="connsiteX45" fmla="*/ 314960 w 1539240"/>
              <a:gd name="connsiteY45" fmla="*/ 5080 h 604520"/>
              <a:gd name="connsiteX46" fmla="*/ 330200 w 1539240"/>
              <a:gd name="connsiteY46" fmla="*/ 0 h 604520"/>
              <a:gd name="connsiteX47" fmla="*/ 431800 w 1539240"/>
              <a:gd name="connsiteY47" fmla="*/ 10160 h 604520"/>
              <a:gd name="connsiteX48" fmla="*/ 447040 w 1539240"/>
              <a:gd name="connsiteY48" fmla="*/ 15240 h 604520"/>
              <a:gd name="connsiteX49" fmla="*/ 467360 w 1539240"/>
              <a:gd name="connsiteY49" fmla="*/ 20320 h 604520"/>
              <a:gd name="connsiteX50" fmla="*/ 518160 w 1539240"/>
              <a:gd name="connsiteY50" fmla="*/ 35560 h 604520"/>
              <a:gd name="connsiteX51" fmla="*/ 533400 w 1539240"/>
              <a:gd name="connsiteY51" fmla="*/ 45720 h 604520"/>
              <a:gd name="connsiteX52" fmla="*/ 548640 w 1539240"/>
              <a:gd name="connsiteY52" fmla="*/ 50800 h 604520"/>
              <a:gd name="connsiteX53" fmla="*/ 574040 w 1539240"/>
              <a:gd name="connsiteY53" fmla="*/ 60960 h 604520"/>
              <a:gd name="connsiteX54" fmla="*/ 614680 w 1539240"/>
              <a:gd name="connsiteY54" fmla="*/ 71120 h 604520"/>
              <a:gd name="connsiteX55" fmla="*/ 665480 w 1539240"/>
              <a:gd name="connsiteY55" fmla="*/ 91440 h 604520"/>
              <a:gd name="connsiteX56" fmla="*/ 690880 w 1539240"/>
              <a:gd name="connsiteY56" fmla="*/ 96520 h 604520"/>
              <a:gd name="connsiteX57" fmla="*/ 716280 w 1539240"/>
              <a:gd name="connsiteY57" fmla="*/ 106680 h 604520"/>
              <a:gd name="connsiteX58" fmla="*/ 736600 w 1539240"/>
              <a:gd name="connsiteY58" fmla="*/ 111760 h 604520"/>
              <a:gd name="connsiteX59" fmla="*/ 756920 w 1539240"/>
              <a:gd name="connsiteY59" fmla="*/ 121920 h 604520"/>
              <a:gd name="connsiteX60" fmla="*/ 782320 w 1539240"/>
              <a:gd name="connsiteY60" fmla="*/ 127000 h 604520"/>
              <a:gd name="connsiteX61" fmla="*/ 802640 w 1539240"/>
              <a:gd name="connsiteY61" fmla="*/ 132080 h 604520"/>
              <a:gd name="connsiteX62" fmla="*/ 858520 w 1539240"/>
              <a:gd name="connsiteY62" fmla="*/ 142240 h 604520"/>
              <a:gd name="connsiteX63" fmla="*/ 944880 w 1539240"/>
              <a:gd name="connsiteY63" fmla="*/ 157480 h 604520"/>
              <a:gd name="connsiteX64" fmla="*/ 990600 w 1539240"/>
              <a:gd name="connsiteY64" fmla="*/ 162560 h 604520"/>
              <a:gd name="connsiteX65" fmla="*/ 1046480 w 1539240"/>
              <a:gd name="connsiteY65" fmla="*/ 172720 h 604520"/>
              <a:gd name="connsiteX66" fmla="*/ 1061720 w 1539240"/>
              <a:gd name="connsiteY66" fmla="*/ 177800 h 604520"/>
              <a:gd name="connsiteX67" fmla="*/ 1112520 w 1539240"/>
              <a:gd name="connsiteY67" fmla="*/ 187960 h 604520"/>
              <a:gd name="connsiteX68" fmla="*/ 1137920 w 1539240"/>
              <a:gd name="connsiteY68" fmla="*/ 193040 h 604520"/>
              <a:gd name="connsiteX69" fmla="*/ 1168400 w 1539240"/>
              <a:gd name="connsiteY69" fmla="*/ 198120 h 604520"/>
              <a:gd name="connsiteX70" fmla="*/ 1188720 w 1539240"/>
              <a:gd name="connsiteY70" fmla="*/ 203200 h 604520"/>
              <a:gd name="connsiteX71" fmla="*/ 1244600 w 1539240"/>
              <a:gd name="connsiteY71" fmla="*/ 208280 h 604520"/>
              <a:gd name="connsiteX72" fmla="*/ 1280160 w 1539240"/>
              <a:gd name="connsiteY72" fmla="*/ 213360 h 604520"/>
              <a:gd name="connsiteX73" fmla="*/ 1310640 w 1539240"/>
              <a:gd name="connsiteY73" fmla="*/ 218440 h 604520"/>
              <a:gd name="connsiteX74" fmla="*/ 1330960 w 1539240"/>
              <a:gd name="connsiteY74" fmla="*/ 218440 h 60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539240" h="604520">
                <a:moveTo>
                  <a:pt x="1280160" y="228600"/>
                </a:moveTo>
                <a:lnTo>
                  <a:pt x="1280160" y="228600"/>
                </a:lnTo>
                <a:cubicBezTo>
                  <a:pt x="1297755" y="229438"/>
                  <a:pt x="1385583" y="230264"/>
                  <a:pt x="1422400" y="238760"/>
                </a:cubicBezTo>
                <a:cubicBezTo>
                  <a:pt x="1432835" y="241168"/>
                  <a:pt x="1443969" y="242979"/>
                  <a:pt x="1452880" y="248920"/>
                </a:cubicBezTo>
                <a:lnTo>
                  <a:pt x="1483360" y="269240"/>
                </a:lnTo>
                <a:cubicBezTo>
                  <a:pt x="1486747" y="274320"/>
                  <a:pt x="1489203" y="280163"/>
                  <a:pt x="1493520" y="284480"/>
                </a:cubicBezTo>
                <a:cubicBezTo>
                  <a:pt x="1497837" y="288797"/>
                  <a:pt x="1504740" y="290045"/>
                  <a:pt x="1508760" y="294640"/>
                </a:cubicBezTo>
                <a:cubicBezTo>
                  <a:pt x="1516801" y="303830"/>
                  <a:pt x="1522307" y="314960"/>
                  <a:pt x="1529080" y="325120"/>
                </a:cubicBezTo>
                <a:lnTo>
                  <a:pt x="1539240" y="340360"/>
                </a:lnTo>
                <a:cubicBezTo>
                  <a:pt x="1537547" y="369147"/>
                  <a:pt x="1537344" y="398060"/>
                  <a:pt x="1534160" y="426720"/>
                </a:cubicBezTo>
                <a:cubicBezTo>
                  <a:pt x="1530073" y="463501"/>
                  <a:pt x="1524392" y="476345"/>
                  <a:pt x="1513840" y="508000"/>
                </a:cubicBezTo>
                <a:cubicBezTo>
                  <a:pt x="1512147" y="513080"/>
                  <a:pt x="1512546" y="519454"/>
                  <a:pt x="1508760" y="523240"/>
                </a:cubicBezTo>
                <a:cubicBezTo>
                  <a:pt x="1503680" y="528320"/>
                  <a:pt x="1499800" y="534991"/>
                  <a:pt x="1493520" y="538480"/>
                </a:cubicBezTo>
                <a:lnTo>
                  <a:pt x="1447800" y="553720"/>
                </a:lnTo>
                <a:lnTo>
                  <a:pt x="1432560" y="558800"/>
                </a:lnTo>
                <a:cubicBezTo>
                  <a:pt x="1427480" y="560493"/>
                  <a:pt x="1422602" y="563000"/>
                  <a:pt x="1417320" y="563880"/>
                </a:cubicBezTo>
                <a:cubicBezTo>
                  <a:pt x="1330122" y="578413"/>
                  <a:pt x="1376791" y="572065"/>
                  <a:pt x="1203960" y="574040"/>
                </a:cubicBezTo>
                <a:lnTo>
                  <a:pt x="497840" y="579120"/>
                </a:lnTo>
                <a:cubicBezTo>
                  <a:pt x="438113" y="589074"/>
                  <a:pt x="492509" y="579176"/>
                  <a:pt x="447040" y="589280"/>
                </a:cubicBezTo>
                <a:cubicBezTo>
                  <a:pt x="438611" y="591153"/>
                  <a:pt x="430017" y="592266"/>
                  <a:pt x="421640" y="594360"/>
                </a:cubicBezTo>
                <a:cubicBezTo>
                  <a:pt x="416445" y="595659"/>
                  <a:pt x="411595" y="598141"/>
                  <a:pt x="406400" y="599440"/>
                </a:cubicBezTo>
                <a:cubicBezTo>
                  <a:pt x="398023" y="601534"/>
                  <a:pt x="389467" y="602827"/>
                  <a:pt x="381000" y="604520"/>
                </a:cubicBezTo>
                <a:cubicBezTo>
                  <a:pt x="328507" y="602827"/>
                  <a:pt x="275968" y="602200"/>
                  <a:pt x="223520" y="599440"/>
                </a:cubicBezTo>
                <a:cubicBezTo>
                  <a:pt x="215486" y="599017"/>
                  <a:pt x="167320" y="591069"/>
                  <a:pt x="157480" y="589280"/>
                </a:cubicBezTo>
                <a:cubicBezTo>
                  <a:pt x="114876" y="581534"/>
                  <a:pt x="147684" y="587933"/>
                  <a:pt x="116840" y="579120"/>
                </a:cubicBezTo>
                <a:cubicBezTo>
                  <a:pt x="110127" y="577202"/>
                  <a:pt x="103207" y="576046"/>
                  <a:pt x="96520" y="574040"/>
                </a:cubicBezTo>
                <a:cubicBezTo>
                  <a:pt x="86262" y="570963"/>
                  <a:pt x="76200" y="567267"/>
                  <a:pt x="66040" y="563880"/>
                </a:cubicBezTo>
                <a:lnTo>
                  <a:pt x="50800" y="558800"/>
                </a:lnTo>
                <a:cubicBezTo>
                  <a:pt x="47413" y="553720"/>
                  <a:pt x="43370" y="549021"/>
                  <a:pt x="40640" y="543560"/>
                </a:cubicBezTo>
                <a:cubicBezTo>
                  <a:pt x="38245" y="538771"/>
                  <a:pt x="35874" y="533666"/>
                  <a:pt x="35560" y="528320"/>
                </a:cubicBezTo>
                <a:cubicBezTo>
                  <a:pt x="32476" y="475890"/>
                  <a:pt x="33315" y="423284"/>
                  <a:pt x="30480" y="370840"/>
                </a:cubicBezTo>
                <a:cubicBezTo>
                  <a:pt x="29924" y="360555"/>
                  <a:pt x="26966" y="350540"/>
                  <a:pt x="25400" y="340360"/>
                </a:cubicBezTo>
                <a:cubicBezTo>
                  <a:pt x="23579" y="328526"/>
                  <a:pt x="21902" y="316669"/>
                  <a:pt x="20320" y="304800"/>
                </a:cubicBezTo>
                <a:cubicBezTo>
                  <a:pt x="15482" y="268518"/>
                  <a:pt x="16338" y="266627"/>
                  <a:pt x="10160" y="233680"/>
                </a:cubicBezTo>
                <a:cubicBezTo>
                  <a:pt x="6978" y="216707"/>
                  <a:pt x="0" y="182880"/>
                  <a:pt x="0" y="182880"/>
                </a:cubicBezTo>
                <a:cubicBezTo>
                  <a:pt x="1693" y="162560"/>
                  <a:pt x="-522" y="141526"/>
                  <a:pt x="5080" y="121920"/>
                </a:cubicBezTo>
                <a:cubicBezTo>
                  <a:pt x="6757" y="116050"/>
                  <a:pt x="15019" y="114789"/>
                  <a:pt x="20320" y="111760"/>
                </a:cubicBezTo>
                <a:cubicBezTo>
                  <a:pt x="36670" y="102417"/>
                  <a:pt x="52617" y="96066"/>
                  <a:pt x="71120" y="91440"/>
                </a:cubicBezTo>
                <a:cubicBezTo>
                  <a:pt x="77893" y="89747"/>
                  <a:pt x="84594" y="87729"/>
                  <a:pt x="91440" y="86360"/>
                </a:cubicBezTo>
                <a:cubicBezTo>
                  <a:pt x="101540" y="84340"/>
                  <a:pt x="111927" y="83778"/>
                  <a:pt x="121920" y="81280"/>
                </a:cubicBezTo>
                <a:cubicBezTo>
                  <a:pt x="158921" y="72030"/>
                  <a:pt x="143290" y="73573"/>
                  <a:pt x="172720" y="60960"/>
                </a:cubicBezTo>
                <a:cubicBezTo>
                  <a:pt x="189483" y="53776"/>
                  <a:pt x="206587" y="47413"/>
                  <a:pt x="223520" y="40640"/>
                </a:cubicBezTo>
                <a:cubicBezTo>
                  <a:pt x="231987" y="37253"/>
                  <a:pt x="241333" y="35538"/>
                  <a:pt x="248920" y="30480"/>
                </a:cubicBezTo>
                <a:cubicBezTo>
                  <a:pt x="254000" y="27093"/>
                  <a:pt x="258443" y="22464"/>
                  <a:pt x="264160" y="20320"/>
                </a:cubicBezTo>
                <a:cubicBezTo>
                  <a:pt x="272245" y="17288"/>
                  <a:pt x="281290" y="17721"/>
                  <a:pt x="289560" y="15240"/>
                </a:cubicBezTo>
                <a:cubicBezTo>
                  <a:pt x="298294" y="12620"/>
                  <a:pt x="306422" y="8282"/>
                  <a:pt x="314960" y="5080"/>
                </a:cubicBezTo>
                <a:cubicBezTo>
                  <a:pt x="319974" y="3200"/>
                  <a:pt x="325120" y="1693"/>
                  <a:pt x="330200" y="0"/>
                </a:cubicBezTo>
                <a:cubicBezTo>
                  <a:pt x="359024" y="2217"/>
                  <a:pt x="401041" y="4008"/>
                  <a:pt x="431800" y="10160"/>
                </a:cubicBezTo>
                <a:cubicBezTo>
                  <a:pt x="437051" y="11210"/>
                  <a:pt x="441891" y="13769"/>
                  <a:pt x="447040" y="15240"/>
                </a:cubicBezTo>
                <a:cubicBezTo>
                  <a:pt x="453753" y="17158"/>
                  <a:pt x="460673" y="18314"/>
                  <a:pt x="467360" y="20320"/>
                </a:cubicBezTo>
                <a:cubicBezTo>
                  <a:pt x="529199" y="38872"/>
                  <a:pt x="471324" y="23851"/>
                  <a:pt x="518160" y="35560"/>
                </a:cubicBezTo>
                <a:cubicBezTo>
                  <a:pt x="523240" y="38947"/>
                  <a:pt x="527939" y="42990"/>
                  <a:pt x="533400" y="45720"/>
                </a:cubicBezTo>
                <a:cubicBezTo>
                  <a:pt x="538189" y="48115"/>
                  <a:pt x="543626" y="48920"/>
                  <a:pt x="548640" y="50800"/>
                </a:cubicBezTo>
                <a:cubicBezTo>
                  <a:pt x="557178" y="54002"/>
                  <a:pt x="565306" y="58340"/>
                  <a:pt x="574040" y="60960"/>
                </a:cubicBezTo>
                <a:cubicBezTo>
                  <a:pt x="600544" y="68911"/>
                  <a:pt x="593821" y="62180"/>
                  <a:pt x="614680" y="71120"/>
                </a:cubicBezTo>
                <a:cubicBezTo>
                  <a:pt x="638387" y="81280"/>
                  <a:pt x="636573" y="85659"/>
                  <a:pt x="665480" y="91440"/>
                </a:cubicBezTo>
                <a:cubicBezTo>
                  <a:pt x="673947" y="93133"/>
                  <a:pt x="682610" y="94039"/>
                  <a:pt x="690880" y="96520"/>
                </a:cubicBezTo>
                <a:cubicBezTo>
                  <a:pt x="699614" y="99140"/>
                  <a:pt x="707629" y="103796"/>
                  <a:pt x="716280" y="106680"/>
                </a:cubicBezTo>
                <a:cubicBezTo>
                  <a:pt x="722904" y="108888"/>
                  <a:pt x="730063" y="109309"/>
                  <a:pt x="736600" y="111760"/>
                </a:cubicBezTo>
                <a:cubicBezTo>
                  <a:pt x="743691" y="114419"/>
                  <a:pt x="749736" y="119525"/>
                  <a:pt x="756920" y="121920"/>
                </a:cubicBezTo>
                <a:cubicBezTo>
                  <a:pt x="765111" y="124650"/>
                  <a:pt x="773891" y="125127"/>
                  <a:pt x="782320" y="127000"/>
                </a:cubicBezTo>
                <a:cubicBezTo>
                  <a:pt x="789136" y="128515"/>
                  <a:pt x="795824" y="130565"/>
                  <a:pt x="802640" y="132080"/>
                </a:cubicBezTo>
                <a:cubicBezTo>
                  <a:pt x="830874" y="138354"/>
                  <a:pt x="828191" y="136726"/>
                  <a:pt x="858520" y="142240"/>
                </a:cubicBezTo>
                <a:cubicBezTo>
                  <a:pt x="892966" y="148503"/>
                  <a:pt x="902016" y="152717"/>
                  <a:pt x="944880" y="157480"/>
                </a:cubicBezTo>
                <a:lnTo>
                  <a:pt x="990600" y="162560"/>
                </a:lnTo>
                <a:cubicBezTo>
                  <a:pt x="1050839" y="177620"/>
                  <a:pt x="955469" y="154518"/>
                  <a:pt x="1046480" y="172720"/>
                </a:cubicBezTo>
                <a:cubicBezTo>
                  <a:pt x="1051731" y="173770"/>
                  <a:pt x="1056502" y="176596"/>
                  <a:pt x="1061720" y="177800"/>
                </a:cubicBezTo>
                <a:cubicBezTo>
                  <a:pt x="1078546" y="181683"/>
                  <a:pt x="1095587" y="184573"/>
                  <a:pt x="1112520" y="187960"/>
                </a:cubicBezTo>
                <a:cubicBezTo>
                  <a:pt x="1120987" y="189653"/>
                  <a:pt x="1129403" y="191621"/>
                  <a:pt x="1137920" y="193040"/>
                </a:cubicBezTo>
                <a:cubicBezTo>
                  <a:pt x="1148080" y="194733"/>
                  <a:pt x="1158300" y="196100"/>
                  <a:pt x="1168400" y="198120"/>
                </a:cubicBezTo>
                <a:cubicBezTo>
                  <a:pt x="1175246" y="199489"/>
                  <a:pt x="1181799" y="202277"/>
                  <a:pt x="1188720" y="203200"/>
                </a:cubicBezTo>
                <a:cubicBezTo>
                  <a:pt x="1207259" y="205672"/>
                  <a:pt x="1226011" y="206215"/>
                  <a:pt x="1244600" y="208280"/>
                </a:cubicBezTo>
                <a:cubicBezTo>
                  <a:pt x="1256500" y="209602"/>
                  <a:pt x="1268326" y="211539"/>
                  <a:pt x="1280160" y="213360"/>
                </a:cubicBezTo>
                <a:cubicBezTo>
                  <a:pt x="1290340" y="214926"/>
                  <a:pt x="1300391" y="217415"/>
                  <a:pt x="1310640" y="218440"/>
                </a:cubicBezTo>
                <a:cubicBezTo>
                  <a:pt x="1317380" y="219114"/>
                  <a:pt x="1324187" y="218440"/>
                  <a:pt x="1330960" y="218440"/>
                </a:cubicBezTo>
              </a:path>
            </a:pathLst>
          </a:custGeom>
          <a:solidFill>
            <a:schemeClr val="bg1">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pic>
        <p:nvPicPr>
          <p:cNvPr id="2" name="MS logo gray - EMF" descr="Microsoft logo, gray text version">
            <a:extLst>
              <a:ext uri="{FF2B5EF4-FFF2-40B4-BE49-F238E27FC236}">
                <a16:creationId xmlns:a16="http://schemas.microsoft.com/office/drawing/2014/main" id="{E6FC95E3-3BAC-4679-BC75-9D81120B9A9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5" name="Picture 4">
            <a:extLst>
              <a:ext uri="{FF2B5EF4-FFF2-40B4-BE49-F238E27FC236}">
                <a16:creationId xmlns:a16="http://schemas.microsoft.com/office/drawing/2014/main" id="{194C6554-EA7F-4E48-A11A-9813A516F0A5}"/>
              </a:ext>
            </a:extLst>
          </p:cNvPr>
          <p:cNvPicPr>
            <a:picLocks noChangeAspect="1"/>
          </p:cNvPicPr>
          <p:nvPr userDrawn="1"/>
        </p:nvPicPr>
        <p:blipFill>
          <a:blip r:embed="rId3"/>
          <a:stretch>
            <a:fillRect/>
          </a:stretch>
        </p:blipFill>
        <p:spPr>
          <a:xfrm>
            <a:off x="2693233" y="0"/>
            <a:ext cx="9946298" cy="6857999"/>
          </a:xfrm>
          <a:prstGeom prst="rect">
            <a:avLst/>
          </a:prstGeom>
        </p:spPr>
      </p:pic>
      <p:sp>
        <p:nvSpPr>
          <p:cNvPr id="7" name="TextBox 6">
            <a:extLst>
              <a:ext uri="{FF2B5EF4-FFF2-40B4-BE49-F238E27FC236}">
                <a16:creationId xmlns:a16="http://schemas.microsoft.com/office/drawing/2014/main" id="{BA955761-C3DB-473B-AB1B-B849DF6A572E}"/>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63655858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80371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245237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271225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701834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4261409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4870075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908975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10" name="Picture 9">
            <a:extLst>
              <a:ext uri="{FF2B5EF4-FFF2-40B4-BE49-F238E27FC236}">
                <a16:creationId xmlns:a16="http://schemas.microsoft.com/office/drawing/2014/main" id="{0F89ACE7-174D-4E2F-BA6A-E787A6F83719}"/>
              </a:ext>
            </a:extLst>
          </p:cNvPr>
          <p:cNvPicPr>
            <a:picLocks noChangeAspect="1"/>
          </p:cNvPicPr>
          <p:nvPr userDrawn="1"/>
        </p:nvPicPr>
        <p:blipFill>
          <a:blip r:embed="rId2"/>
          <a:stretch>
            <a:fillRect/>
          </a:stretch>
        </p:blipFill>
        <p:spPr>
          <a:xfrm>
            <a:off x="6629505" y="1694296"/>
            <a:ext cx="4979882" cy="5181599"/>
          </a:xfrm>
          <a:prstGeom prst="rect">
            <a:avLst/>
          </a:prstGeom>
        </p:spPr>
      </p:pic>
    </p:spTree>
    <p:extLst>
      <p:ext uri="{BB962C8B-B14F-4D97-AF65-F5344CB8AC3E}">
        <p14:creationId xmlns:p14="http://schemas.microsoft.com/office/powerpoint/2010/main" val="39736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4798876F-9680-4EC8-AE1D-A0C1CC3107C3}"/>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10434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BE0078E1-1103-4399-AF18-E5EF37112E5E}"/>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3721047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3">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10" name="Picture 9">
            <a:extLst>
              <a:ext uri="{FF2B5EF4-FFF2-40B4-BE49-F238E27FC236}">
                <a16:creationId xmlns:a16="http://schemas.microsoft.com/office/drawing/2014/main" id="{3C06A81A-3567-42AD-AC9A-3D02F7C0AEEC}"/>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45C19973-4DCF-40AE-8B61-A778E59173F4}"/>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3147430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bg1"/>
                </a:solidFill>
                <a:latin typeface="+mn-lt"/>
              </a:defRPr>
            </a:lvl1pPr>
          </a:lstStyle>
          <a:p>
            <a:pPr lvl="0"/>
            <a:r>
              <a:rPr lang="en-US" dirty="0"/>
              <a:t>Speaker name</a:t>
            </a:r>
          </a:p>
        </p:txBody>
      </p:sp>
      <p:pic>
        <p:nvPicPr>
          <p:cNvPr id="10" name="Picture 9" descr="A picture containing object&#10;&#10;Description automatically generated">
            <a:extLst>
              <a:ext uri="{FF2B5EF4-FFF2-40B4-BE49-F238E27FC236}">
                <a16:creationId xmlns:a16="http://schemas.microsoft.com/office/drawing/2014/main" id="{054559F9-ECEE-4336-9665-21F6CDFCF6B2}"/>
              </a:ext>
            </a:extLst>
          </p:cNvPr>
          <p:cNvPicPr>
            <a:picLocks noChangeAspect="1"/>
          </p:cNvPicPr>
          <p:nvPr userDrawn="1"/>
        </p:nvPicPr>
        <p:blipFill>
          <a:blip r:embed="rId2"/>
          <a:stretch>
            <a:fillRect/>
          </a:stretch>
        </p:blipFill>
        <p:spPr>
          <a:xfrm>
            <a:off x="6629505" y="1694296"/>
            <a:ext cx="4979883" cy="5181599"/>
          </a:xfrm>
          <a:prstGeom prst="rect">
            <a:avLst/>
          </a:prstGeom>
        </p:spPr>
      </p:pic>
    </p:spTree>
    <p:extLst>
      <p:ext uri="{BB962C8B-B14F-4D97-AF65-F5344CB8AC3E}">
        <p14:creationId xmlns:p14="http://schemas.microsoft.com/office/powerpoint/2010/main" val="31603510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E0B5F3D8-577A-43D7-9775-EFE0C4106DE2}"/>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35549353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01E44B03-54ED-403A-8E9D-A10EB023492B}"/>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32691370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659743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6842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716885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998891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6609286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416601774"/>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extLst>
      <p:ext uri="{BB962C8B-B14F-4D97-AF65-F5344CB8AC3E}">
        <p14:creationId xmlns:p14="http://schemas.microsoft.com/office/powerpoint/2010/main" val="3175311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0524F9FE-404D-4987-B393-D9576148ED51}"/>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2316765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F3A56-4081-4B41-81DD-73AD79F6FB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9F61B-42D2-4A01-8A2F-92ECE8545D66}"/>
              </a:ext>
            </a:extLst>
          </p:cNvPr>
          <p:cNvSpPr>
            <a:spLocks noGrp="1"/>
          </p:cNvSpPr>
          <p:nvPr>
            <p:ph sz="half" idx="1"/>
          </p:nvPr>
        </p:nvSpPr>
        <p:spPr>
          <a:xfrm>
            <a:off x="838200" y="1825625"/>
            <a:ext cx="5181600"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69F3B-C654-4732-B3FB-AC2C0483CFFF}"/>
              </a:ext>
            </a:extLst>
          </p:cNvPr>
          <p:cNvSpPr>
            <a:spLocks noGrp="1"/>
          </p:cNvSpPr>
          <p:nvPr>
            <p:ph sz="half" idx="2"/>
          </p:nvPr>
        </p:nvSpPr>
        <p:spPr>
          <a:xfrm>
            <a:off x="6172200" y="1825625"/>
            <a:ext cx="5181600"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9FE881-8190-433B-92B1-4E019BBE2FEE}"/>
              </a:ext>
            </a:extLst>
          </p:cNvPr>
          <p:cNvSpPr>
            <a:spLocks noGrp="1"/>
          </p:cNvSpPr>
          <p:nvPr>
            <p:ph type="dt" sz="half" idx="10"/>
          </p:nvPr>
        </p:nvSpPr>
        <p:spPr/>
        <p:txBody>
          <a:bodyPr/>
          <a:lstStyle/>
          <a:p>
            <a:fld id="{63CBADC5-0A33-4A84-B2B1-AAE354DAB94F}" type="datetime1">
              <a:rPr lang="en-US" smtClean="0"/>
              <a:t>9/19/2019</a:t>
            </a:fld>
            <a:endParaRPr lang="en-US"/>
          </a:p>
        </p:txBody>
      </p:sp>
      <p:sp>
        <p:nvSpPr>
          <p:cNvPr id="6" name="Footer Placeholder 5">
            <a:extLst>
              <a:ext uri="{FF2B5EF4-FFF2-40B4-BE49-F238E27FC236}">
                <a16:creationId xmlns:a16="http://schemas.microsoft.com/office/drawing/2014/main" id="{6B7626CC-6804-4296-BAD6-BBEE9B0A4EA7}"/>
              </a:ext>
            </a:extLst>
          </p:cNvPr>
          <p:cNvSpPr>
            <a:spLocks noGrp="1"/>
          </p:cNvSpPr>
          <p:nvPr>
            <p:ph type="ftr" sz="quarter" idx="11"/>
          </p:nvPr>
        </p:nvSpPr>
        <p:spPr/>
        <p:txBody>
          <a:bodyPr/>
          <a:lstStyle/>
          <a:p>
            <a:r>
              <a:rPr lang="en-US"/>
              <a:t>Microsoft Confidential</a:t>
            </a:r>
          </a:p>
        </p:txBody>
      </p:sp>
      <p:sp>
        <p:nvSpPr>
          <p:cNvPr id="7" name="Slide Number Placeholder 6">
            <a:extLst>
              <a:ext uri="{FF2B5EF4-FFF2-40B4-BE49-F238E27FC236}">
                <a16:creationId xmlns:a16="http://schemas.microsoft.com/office/drawing/2014/main" id="{49686E34-1988-408E-B05D-9FAFDBF1943F}"/>
              </a:ext>
            </a:extLst>
          </p:cNvPr>
          <p:cNvSpPr>
            <a:spLocks noGrp="1"/>
          </p:cNvSpPr>
          <p:nvPr>
            <p:ph type="sldNum" sz="quarter" idx="12"/>
          </p:nvPr>
        </p:nvSpPr>
        <p:spPr/>
        <p:txBody>
          <a:bodyPr/>
          <a:lstStyle/>
          <a:p>
            <a:fld id="{950D3920-2695-4D62-B572-D86525577680}" type="slidenum">
              <a:rPr lang="en-US" smtClean="0"/>
              <a:t>‹#›</a:t>
            </a:fld>
            <a:endParaRPr lang="en-US"/>
          </a:p>
        </p:txBody>
      </p:sp>
    </p:spTree>
    <p:extLst>
      <p:ext uri="{BB962C8B-B14F-4D97-AF65-F5344CB8AC3E}">
        <p14:creationId xmlns:p14="http://schemas.microsoft.com/office/powerpoint/2010/main" val="23416554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C6108-2D75-434F-A229-12C477ABF6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707B63-7A11-4812-930C-B575F1EE968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AD8E84-0701-44C9-BDB7-A15DA7475BCA}"/>
              </a:ext>
            </a:extLst>
          </p:cNvPr>
          <p:cNvSpPr>
            <a:spLocks noGrp="1"/>
          </p:cNvSpPr>
          <p:nvPr>
            <p:ph type="dt" sz="half" idx="10"/>
          </p:nvPr>
        </p:nvSpPr>
        <p:spPr/>
        <p:txBody>
          <a:bodyPr/>
          <a:lstStyle/>
          <a:p>
            <a:fld id="{F52004C8-FCEC-46AC-9149-BFEFB1EF22AC}" type="datetime1">
              <a:rPr lang="en-US" smtClean="0"/>
              <a:t>9/19/2019</a:t>
            </a:fld>
            <a:endParaRPr lang="en-US"/>
          </a:p>
        </p:txBody>
      </p:sp>
      <p:sp>
        <p:nvSpPr>
          <p:cNvPr id="5" name="Footer Placeholder 4">
            <a:extLst>
              <a:ext uri="{FF2B5EF4-FFF2-40B4-BE49-F238E27FC236}">
                <a16:creationId xmlns:a16="http://schemas.microsoft.com/office/drawing/2014/main" id="{420280B8-F807-49B9-BC6A-B717A872F156}"/>
              </a:ext>
            </a:extLst>
          </p:cNvPr>
          <p:cNvSpPr>
            <a:spLocks noGrp="1"/>
          </p:cNvSpPr>
          <p:nvPr>
            <p:ph type="ftr" sz="quarter" idx="11"/>
          </p:nvPr>
        </p:nvSpPr>
        <p:spPr/>
        <p:txBody>
          <a:bodyPr/>
          <a:lstStyle/>
          <a:p>
            <a:r>
              <a:rPr lang="en-US"/>
              <a:t>Microsoft Confidential</a:t>
            </a:r>
          </a:p>
        </p:txBody>
      </p:sp>
      <p:sp>
        <p:nvSpPr>
          <p:cNvPr id="6" name="Slide Number Placeholder 5">
            <a:extLst>
              <a:ext uri="{FF2B5EF4-FFF2-40B4-BE49-F238E27FC236}">
                <a16:creationId xmlns:a16="http://schemas.microsoft.com/office/drawing/2014/main" id="{DF5B27BB-2DB4-4C29-9709-1A1DACC27359}"/>
              </a:ext>
            </a:extLst>
          </p:cNvPr>
          <p:cNvSpPr>
            <a:spLocks noGrp="1"/>
          </p:cNvSpPr>
          <p:nvPr>
            <p:ph type="sldNum" sz="quarter" idx="12"/>
          </p:nvPr>
        </p:nvSpPr>
        <p:spPr/>
        <p:txBody>
          <a:bodyPr/>
          <a:lstStyle/>
          <a:p>
            <a:fld id="{EE800D63-E8B2-48A2-911F-80B4DF810061}" type="slidenum">
              <a:rPr lang="en-US" smtClean="0"/>
              <a:t>‹#›</a:t>
            </a:fld>
            <a:endParaRPr lang="en-US"/>
          </a:p>
        </p:txBody>
      </p:sp>
    </p:spTree>
    <p:extLst>
      <p:ext uri="{BB962C8B-B14F-4D97-AF65-F5344CB8AC3E}">
        <p14:creationId xmlns:p14="http://schemas.microsoft.com/office/powerpoint/2010/main" val="11564094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a:t>Click to edit master title style</a:t>
            </a:r>
          </a:p>
        </p:txBody>
      </p:sp>
      <p:sp>
        <p:nvSpPr>
          <p:cNvPr id="5" name="Text Placeholder 4"/>
          <p:cNvSpPr>
            <a:spLocks noGrp="1"/>
          </p:cNvSpPr>
          <p:nvPr>
            <p:ph type="body" sz="quarter" idx="10"/>
          </p:nvPr>
        </p:nvSpPr>
        <p:spPr>
          <a:xfrm>
            <a:off x="269239" y="1187620"/>
            <a:ext cx="1165352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67490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80724"/>
            <a:ext cx="11653523" cy="896552"/>
          </a:xfrm>
        </p:spPr>
        <p:txBody>
          <a:bodyPr lIns="182647" tIns="146116" rIns="182647" bIns="146116" anchor="ctr">
            <a:noAutofit/>
          </a:bodyPr>
          <a:lstStyle>
            <a:lvl1pPr>
              <a:lnSpc>
                <a:spcPct val="90000"/>
              </a:lnSpc>
              <a:defRPr sz="6470" spc="0" baseline="0">
                <a:gradFill>
                  <a:gsLst>
                    <a:gs pos="0">
                      <a:srgbClr val="FFFFFF"/>
                    </a:gs>
                    <a:gs pos="100000">
                      <a:srgbClr val="FFFFFF"/>
                    </a:gs>
                  </a:gsLst>
                  <a:lin ang="5400000" scaled="0"/>
                </a:gradFill>
                <a:latin typeface="Segoe UI Light" pitchFamily="34" charset="0"/>
                <a:cs typeface="Segoe UI Light" pitchFamily="34" charset="0"/>
              </a:defRPr>
            </a:lvl1pPr>
          </a:lstStyle>
          <a:p>
            <a:r>
              <a:rPr lang="en-US"/>
              <a:t>Click to edit master title style</a:t>
            </a:r>
          </a:p>
        </p:txBody>
      </p:sp>
      <p:sp>
        <p:nvSpPr>
          <p:cNvPr id="3" name="Subtitle 2"/>
          <p:cNvSpPr>
            <a:spLocks noGrp="1"/>
          </p:cNvSpPr>
          <p:nvPr>
            <p:ph type="subTitle" idx="1" hasCustomPrompt="1"/>
          </p:nvPr>
        </p:nvSpPr>
        <p:spPr>
          <a:xfrm>
            <a:off x="269239" y="5894517"/>
            <a:ext cx="2016956" cy="896552"/>
          </a:xfrm>
        </p:spPr>
        <p:txBody>
          <a:bodyPr lIns="182647" tIns="146116" rIns="182647" bIns="146116" anchor="b">
            <a:noAutofit/>
          </a:bodyPr>
          <a:lstStyle>
            <a:lvl1pPr marL="0" indent="0" algn="l">
              <a:lnSpc>
                <a:spcPct val="90000"/>
              </a:lnSpc>
              <a:spcBef>
                <a:spcPts val="0"/>
              </a:spcBef>
              <a:buNone/>
              <a:defRPr sz="1176" b="0" i="1" spc="-51" baseline="0">
                <a:gradFill>
                  <a:gsLst>
                    <a:gs pos="0">
                      <a:srgbClr val="FFFFFF"/>
                    </a:gs>
                    <a:gs pos="100000">
                      <a:srgbClr val="FFFFFF"/>
                    </a:gs>
                  </a:gsLst>
                  <a:lin ang="5400000" scaled="0"/>
                </a:gradFill>
                <a:latin typeface="+mn-lt"/>
                <a:cs typeface="Segoe UI" pitchFamily="34" charset="0"/>
              </a:defRPr>
            </a:lvl1pPr>
            <a:lvl2pPr marL="456439" indent="0" algn="ctr">
              <a:buNone/>
              <a:defRPr>
                <a:solidFill>
                  <a:schemeClr val="tx1">
                    <a:tint val="75000"/>
                  </a:schemeClr>
                </a:solidFill>
              </a:defRPr>
            </a:lvl2pPr>
            <a:lvl3pPr marL="912877" indent="0" algn="ctr">
              <a:buNone/>
              <a:defRPr>
                <a:solidFill>
                  <a:schemeClr val="tx1">
                    <a:tint val="75000"/>
                  </a:schemeClr>
                </a:solidFill>
              </a:defRPr>
            </a:lvl3pPr>
            <a:lvl4pPr marL="1369321" indent="0" algn="ctr">
              <a:buNone/>
              <a:defRPr>
                <a:solidFill>
                  <a:schemeClr val="tx1">
                    <a:tint val="75000"/>
                  </a:schemeClr>
                </a:solidFill>
              </a:defRPr>
            </a:lvl4pPr>
            <a:lvl5pPr marL="1825756" indent="0" algn="ctr">
              <a:buNone/>
              <a:defRPr>
                <a:solidFill>
                  <a:schemeClr val="tx1">
                    <a:tint val="75000"/>
                  </a:schemeClr>
                </a:solidFill>
              </a:defRPr>
            </a:lvl5pPr>
            <a:lvl6pPr marL="2282197" indent="0" algn="ctr">
              <a:buNone/>
              <a:defRPr>
                <a:solidFill>
                  <a:schemeClr val="tx1">
                    <a:tint val="75000"/>
                  </a:schemeClr>
                </a:solidFill>
              </a:defRPr>
            </a:lvl6pPr>
            <a:lvl7pPr marL="2738633" indent="0" algn="ctr">
              <a:buNone/>
              <a:defRPr>
                <a:solidFill>
                  <a:schemeClr val="tx1">
                    <a:tint val="75000"/>
                  </a:schemeClr>
                </a:solidFill>
              </a:defRPr>
            </a:lvl7pPr>
            <a:lvl8pPr marL="3195074" indent="0" algn="ctr">
              <a:buNone/>
              <a:defRPr>
                <a:solidFill>
                  <a:schemeClr val="tx1">
                    <a:tint val="75000"/>
                  </a:schemeClr>
                </a:solidFill>
              </a:defRPr>
            </a:lvl8pPr>
            <a:lvl9pPr marL="3651512" indent="0" algn="ctr">
              <a:buNone/>
              <a:defRPr>
                <a:solidFill>
                  <a:schemeClr val="tx1">
                    <a:tint val="75000"/>
                  </a:schemeClr>
                </a:solidFill>
              </a:defRPr>
            </a:lvl9pPr>
          </a:lstStyle>
          <a:p>
            <a:r>
              <a:rPr lang="en-US"/>
              <a:t>Microsoft Confidential</a:t>
            </a:r>
          </a:p>
        </p:txBody>
      </p:sp>
    </p:spTree>
    <p:extLst>
      <p:ext uri="{BB962C8B-B14F-4D97-AF65-F5344CB8AC3E}">
        <p14:creationId xmlns:p14="http://schemas.microsoft.com/office/powerpoint/2010/main" val="3507349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E6E6E6"/>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9EBDAA8D-77E5-4B57-B3AC-5B0ECC187C32}"/>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7E97596E-2FF9-4709-B34A-5F47E3003661}"/>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354554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rgbClr val="0D0D0D"/>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4" name="Picture 3" descr="A picture containing person, indoor&#10;&#10;Description automatically generated">
            <a:extLst>
              <a:ext uri="{FF2B5EF4-FFF2-40B4-BE49-F238E27FC236}">
                <a16:creationId xmlns:a16="http://schemas.microsoft.com/office/drawing/2014/main" id="{9FBFC78E-B822-4815-BCC6-5ED8DB4F05B7}"/>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3260E673-61AC-440C-8DAE-1F6569DB81AD}"/>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2926446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image" Target="../media/image1.emf"/><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theme" Target="../theme/theme2.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slideLayout" Target="../slideLayouts/slideLayout73.xml"/><Relationship Id="rId8" Type="http://schemas.openxmlformats.org/officeDocument/2006/relationships/slideLayout" Target="../slideLayouts/slideLayout46.xml"/><Relationship Id="rId3"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40"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852914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7"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0331672"/>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 id="2147483720" r:id="rId21"/>
    <p:sldLayoutId id="2147483721" r:id="rId22"/>
    <p:sldLayoutId id="2147483722" r:id="rId23"/>
    <p:sldLayoutId id="2147483723" r:id="rId24"/>
    <p:sldLayoutId id="2147483724" r:id="rId25"/>
    <p:sldLayoutId id="2147483725" r:id="rId26"/>
    <p:sldLayoutId id="2147483726" r:id="rId27"/>
    <p:sldLayoutId id="2147483727" r:id="rId28"/>
    <p:sldLayoutId id="2147483728" r:id="rId29"/>
    <p:sldLayoutId id="2147483729" r:id="rId30"/>
    <p:sldLayoutId id="2147483730" r:id="rId31"/>
    <p:sldLayoutId id="2147483731" r:id="rId32"/>
    <p:sldLayoutId id="2147483732" r:id="rId33"/>
    <p:sldLayoutId id="2147483733" r:id="rId34"/>
    <p:sldLayoutId id="2147483734" r:id="rId3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0.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1.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5.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6.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4.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4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0.xml"/><Relationship Id="rId4" Type="http://schemas.openxmlformats.org/officeDocument/2006/relationships/image" Target="../media/image27.sv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hyperlink" Target="mailto:Fuzzing@Microsoft.com" TargetMode="External"/><Relationship Id="rId1" Type="http://schemas.openxmlformats.org/officeDocument/2006/relationships/slideLayout" Target="../slideLayouts/slideLayout4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55.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55.xml"/></Relationships>
</file>

<file path=ppt/slides/_rels/slide5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5.xml"/></Relationships>
</file>

<file path=ppt/slides/_rels/slide5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6.xml"/></Relationships>
</file>

<file path=ppt/slides/_rels/slide5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5.xml"/></Relationships>
</file>

<file path=ppt/slides/_rels/slide5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D10F1-83A2-4D87-8DBE-09F7390A746F}"/>
              </a:ext>
            </a:extLst>
          </p:cNvPr>
          <p:cNvSpPr>
            <a:spLocks noGrp="1"/>
          </p:cNvSpPr>
          <p:nvPr>
            <p:ph type="title"/>
          </p:nvPr>
        </p:nvSpPr>
        <p:spPr/>
        <p:txBody>
          <a:bodyPr/>
          <a:lstStyle/>
          <a:p>
            <a:r>
              <a:rPr lang="en-US" dirty="0"/>
              <a:t>Address Sanitizer + Fuzzing + VS2019</a:t>
            </a:r>
          </a:p>
        </p:txBody>
      </p:sp>
      <p:sp>
        <p:nvSpPr>
          <p:cNvPr id="3" name="Text Placeholder 2">
            <a:extLst>
              <a:ext uri="{FF2B5EF4-FFF2-40B4-BE49-F238E27FC236}">
                <a16:creationId xmlns:a16="http://schemas.microsoft.com/office/drawing/2014/main" id="{599D967A-8CC4-4F67-B8E9-67CF8C5CE8CB}"/>
              </a:ext>
            </a:extLst>
          </p:cNvPr>
          <p:cNvSpPr>
            <a:spLocks noGrp="1"/>
          </p:cNvSpPr>
          <p:nvPr>
            <p:ph type="body" sz="quarter" idx="12"/>
          </p:nvPr>
        </p:nvSpPr>
        <p:spPr/>
        <p:txBody>
          <a:bodyPr/>
          <a:lstStyle/>
          <a:p>
            <a:r>
              <a:rPr lang="en-US" dirty="0"/>
              <a:t>jradigan@Microsoft.com</a:t>
            </a:r>
          </a:p>
        </p:txBody>
      </p:sp>
    </p:spTree>
    <p:extLst>
      <p:ext uri="{BB962C8B-B14F-4D97-AF65-F5344CB8AC3E}">
        <p14:creationId xmlns:p14="http://schemas.microsoft.com/office/powerpoint/2010/main" val="568231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D0558-6896-47AB-B053-0E51ACEC30FC}"/>
              </a:ext>
            </a:extLst>
          </p:cNvPr>
          <p:cNvSpPr>
            <a:spLocks noGrp="1"/>
          </p:cNvSpPr>
          <p:nvPr>
            <p:ph type="title"/>
          </p:nvPr>
        </p:nvSpPr>
        <p:spPr/>
        <p:txBody>
          <a:bodyPr/>
          <a:lstStyle/>
          <a:p>
            <a:r>
              <a:rPr lang="en-US" dirty="0"/>
              <a:t>Correctness - core issues thwarting analysis</a:t>
            </a:r>
          </a:p>
        </p:txBody>
      </p:sp>
      <p:sp>
        <p:nvSpPr>
          <p:cNvPr id="3" name="Text Placeholder 2">
            <a:extLst>
              <a:ext uri="{FF2B5EF4-FFF2-40B4-BE49-F238E27FC236}">
                <a16:creationId xmlns:a16="http://schemas.microsoft.com/office/drawing/2014/main" id="{57D673F0-6440-40D4-A278-C6CC1E8CF6EF}"/>
              </a:ext>
            </a:extLst>
          </p:cNvPr>
          <p:cNvSpPr>
            <a:spLocks noGrp="1"/>
          </p:cNvSpPr>
          <p:nvPr>
            <p:ph type="body" sz="quarter" idx="10"/>
          </p:nvPr>
        </p:nvSpPr>
        <p:spPr>
          <a:xfrm>
            <a:off x="3888837" y="1870555"/>
            <a:ext cx="11018520" cy="4567404"/>
          </a:xfrm>
        </p:spPr>
        <p:txBody>
          <a:bodyPr/>
          <a:lstStyle/>
          <a:p>
            <a:endParaRPr lang="en-US" dirty="0"/>
          </a:p>
          <a:p>
            <a:endParaRPr lang="en-US" dirty="0"/>
          </a:p>
          <a:p>
            <a:pPr marL="0" indent="0">
              <a:buNone/>
            </a:pPr>
            <a:r>
              <a:rPr lang="en-US" dirty="0"/>
              <a:t>  POINTERS</a:t>
            </a:r>
          </a:p>
          <a:p>
            <a:pPr marL="0" indent="0">
              <a:buNone/>
            </a:pPr>
            <a:r>
              <a:rPr lang="en-US" dirty="0"/>
              <a:t>  TYPES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 EXTERNAL BINARY LIBS  - exacerbate the above</a:t>
            </a:r>
          </a:p>
        </p:txBody>
      </p:sp>
    </p:spTree>
    <p:extLst>
      <p:ext uri="{BB962C8B-B14F-4D97-AF65-F5344CB8AC3E}">
        <p14:creationId xmlns:p14="http://schemas.microsoft.com/office/powerpoint/2010/main" val="36041693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A35E9-E2D9-46B0-B464-E12346636E7B}"/>
              </a:ext>
            </a:extLst>
          </p:cNvPr>
          <p:cNvSpPr>
            <a:spLocks noGrp="1"/>
          </p:cNvSpPr>
          <p:nvPr>
            <p:ph type="title"/>
          </p:nvPr>
        </p:nvSpPr>
        <p:spPr/>
        <p:txBody>
          <a:bodyPr/>
          <a:lstStyle/>
          <a:p>
            <a:r>
              <a:rPr lang="en-US" dirty="0"/>
              <a:t>                </a:t>
            </a:r>
            <a:r>
              <a:rPr lang="en-US" u="sng" dirty="0"/>
              <a:t>Pointers</a:t>
            </a:r>
            <a:r>
              <a:rPr lang="en-US" dirty="0"/>
              <a:t>                                 </a:t>
            </a:r>
            <a:r>
              <a:rPr lang="en-US" u="sng" dirty="0"/>
              <a:t>Types</a:t>
            </a:r>
          </a:p>
        </p:txBody>
      </p:sp>
      <p:sp>
        <p:nvSpPr>
          <p:cNvPr id="4" name="Text Placeholder 3">
            <a:extLst>
              <a:ext uri="{FF2B5EF4-FFF2-40B4-BE49-F238E27FC236}">
                <a16:creationId xmlns:a16="http://schemas.microsoft.com/office/drawing/2014/main" id="{2D038CB7-2B33-4BFE-8E13-FDC57A647972}"/>
              </a:ext>
            </a:extLst>
          </p:cNvPr>
          <p:cNvSpPr>
            <a:spLocks noGrp="1"/>
          </p:cNvSpPr>
          <p:nvPr>
            <p:ph type="body" sz="quarter" idx="10"/>
          </p:nvPr>
        </p:nvSpPr>
        <p:spPr>
          <a:xfrm>
            <a:off x="584200" y="1435100"/>
            <a:ext cx="5599512" cy="6278642"/>
          </a:xfrm>
        </p:spPr>
        <p:txBody>
          <a:bodyPr/>
          <a:lstStyle/>
          <a:p>
            <a:endParaRPr lang="en-US" dirty="0"/>
          </a:p>
          <a:p>
            <a:r>
              <a:rPr lang="en-US" dirty="0"/>
              <a:t>*p = a + b;   </a:t>
            </a:r>
            <a:r>
              <a:rPr lang="en-US" sz="2000" dirty="0">
                <a:solidFill>
                  <a:srgbClr val="00B0F0"/>
                </a:solidFill>
              </a:rPr>
              <a:t>// Does p alias {</a:t>
            </a:r>
            <a:r>
              <a:rPr lang="en-US" sz="2000" dirty="0" err="1">
                <a:solidFill>
                  <a:srgbClr val="00B0F0"/>
                </a:solidFill>
              </a:rPr>
              <a:t>a,b</a:t>
            </a:r>
            <a:r>
              <a:rPr lang="en-US" sz="2000" dirty="0">
                <a:solidFill>
                  <a:srgbClr val="00B0F0"/>
                </a:solidFill>
              </a:rPr>
              <a:t>}</a:t>
            </a:r>
          </a:p>
          <a:p>
            <a:r>
              <a:rPr lang="en-US" dirty="0"/>
              <a:t>     = a + b;</a:t>
            </a:r>
          </a:p>
          <a:p>
            <a:endParaRPr lang="en-US" dirty="0"/>
          </a:p>
          <a:p>
            <a:r>
              <a:rPr lang="en-US" dirty="0"/>
              <a:t>o = new Foo;</a:t>
            </a:r>
          </a:p>
          <a:p>
            <a:endParaRPr lang="en-US" dirty="0"/>
          </a:p>
          <a:p>
            <a:r>
              <a:rPr lang="en-US" dirty="0"/>
              <a:t>*q = </a:t>
            </a:r>
          </a:p>
          <a:p>
            <a:endParaRPr lang="en-US" dirty="0"/>
          </a:p>
          <a:p>
            <a:r>
              <a:rPr lang="en-US" dirty="0"/>
              <a:t>o-&gt;</a:t>
            </a:r>
            <a:r>
              <a:rPr lang="en-US" dirty="0" err="1"/>
              <a:t>MyVirtual</a:t>
            </a:r>
            <a:r>
              <a:rPr lang="en-US" dirty="0"/>
              <a:t>()  </a:t>
            </a:r>
            <a:r>
              <a:rPr lang="en-US" sz="2400" dirty="0">
                <a:solidFill>
                  <a:srgbClr val="00B0F0"/>
                </a:solidFill>
              </a:rPr>
              <a:t>// did q change type(o)</a:t>
            </a:r>
          </a:p>
          <a:p>
            <a:endParaRPr lang="en-US" dirty="0">
              <a:solidFill>
                <a:srgbClr val="00B0F0"/>
              </a:solidFill>
            </a:endParaRPr>
          </a:p>
          <a:p>
            <a:r>
              <a:rPr lang="en-US" dirty="0">
                <a:solidFill>
                  <a:srgbClr val="00B0F0"/>
                </a:solidFill>
              </a:rPr>
              <a:t>    </a:t>
            </a:r>
          </a:p>
        </p:txBody>
      </p:sp>
      <p:sp>
        <p:nvSpPr>
          <p:cNvPr id="5" name="Text Placeholder 4">
            <a:extLst>
              <a:ext uri="{FF2B5EF4-FFF2-40B4-BE49-F238E27FC236}">
                <a16:creationId xmlns:a16="http://schemas.microsoft.com/office/drawing/2014/main" id="{2680158C-6D0E-4066-8F2B-E71E47B4C1E2}"/>
              </a:ext>
            </a:extLst>
          </p:cNvPr>
          <p:cNvSpPr>
            <a:spLocks noGrp="1"/>
          </p:cNvSpPr>
          <p:nvPr>
            <p:ph type="body" sz="quarter" idx="12"/>
          </p:nvPr>
        </p:nvSpPr>
        <p:spPr>
          <a:xfrm>
            <a:off x="6096001" y="1744285"/>
            <a:ext cx="5837248" cy="3354765"/>
          </a:xfrm>
        </p:spPr>
        <p:txBody>
          <a:bodyPr/>
          <a:lstStyle/>
          <a:p>
            <a:r>
              <a:rPr lang="en-US" dirty="0"/>
              <a:t>       </a:t>
            </a:r>
            <a:r>
              <a:rPr lang="en-US" dirty="0" err="1"/>
              <a:t>Global_ptr</a:t>
            </a:r>
            <a:r>
              <a:rPr lang="en-US" dirty="0"/>
              <a:t> = </a:t>
            </a:r>
          </a:p>
          <a:p>
            <a:r>
              <a:rPr lang="en-US" dirty="0"/>
              <a:t>       </a:t>
            </a:r>
          </a:p>
          <a:p>
            <a:r>
              <a:rPr lang="en-US" dirty="0"/>
              <a:t>       Obj-&gt;</a:t>
            </a:r>
            <a:r>
              <a:rPr lang="en-US" dirty="0" err="1"/>
              <a:t>MyVirt</a:t>
            </a:r>
            <a:r>
              <a:rPr lang="en-US" dirty="0"/>
              <a:t>(&amp;p)  </a:t>
            </a:r>
            <a:r>
              <a:rPr lang="en-US" sz="2400" dirty="0">
                <a:solidFill>
                  <a:srgbClr val="00B0F0"/>
                </a:solidFill>
              </a:rPr>
              <a:t>// </a:t>
            </a:r>
            <a:r>
              <a:rPr lang="en-US" sz="2400" dirty="0" err="1">
                <a:solidFill>
                  <a:srgbClr val="00B0F0"/>
                </a:solidFill>
              </a:rPr>
              <a:t>Devirtualize</a:t>
            </a:r>
            <a:r>
              <a:rPr lang="en-US" sz="2400" dirty="0">
                <a:solidFill>
                  <a:srgbClr val="00B0F0"/>
                </a:solidFill>
              </a:rPr>
              <a:t>?</a:t>
            </a:r>
          </a:p>
          <a:p>
            <a:endParaRPr lang="en-US" dirty="0"/>
          </a:p>
          <a:p>
            <a:r>
              <a:rPr lang="en-US" dirty="0"/>
              <a:t>                   = *</a:t>
            </a:r>
            <a:r>
              <a:rPr lang="en-US" dirty="0" err="1"/>
              <a:t>Global_ptr</a:t>
            </a:r>
            <a:r>
              <a:rPr lang="en-US" dirty="0"/>
              <a:t> </a:t>
            </a:r>
            <a:r>
              <a:rPr lang="en-US" sz="2400" dirty="0">
                <a:solidFill>
                  <a:srgbClr val="00B0F0"/>
                </a:solidFill>
              </a:rPr>
              <a:t>// point to?</a:t>
            </a:r>
          </a:p>
          <a:p>
            <a:endParaRPr lang="en-US" dirty="0"/>
          </a:p>
        </p:txBody>
      </p:sp>
    </p:spTree>
    <p:extLst>
      <p:ext uri="{BB962C8B-B14F-4D97-AF65-F5344CB8AC3E}">
        <p14:creationId xmlns:p14="http://schemas.microsoft.com/office/powerpoint/2010/main" val="4818882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B4D5D-8B62-4DEB-9988-AEBE51599642}"/>
              </a:ext>
            </a:extLst>
          </p:cNvPr>
          <p:cNvSpPr>
            <a:spLocks noGrp="1"/>
          </p:cNvSpPr>
          <p:nvPr>
            <p:ph type="title"/>
          </p:nvPr>
        </p:nvSpPr>
        <p:spPr>
          <a:xfrm>
            <a:off x="1009178" y="841117"/>
            <a:ext cx="11018520" cy="553998"/>
          </a:xfrm>
        </p:spPr>
        <p:txBody>
          <a:bodyPr/>
          <a:lstStyle/>
          <a:p>
            <a:r>
              <a:rPr lang="en-US" dirty="0"/>
              <a:t>Basics – Object and </a:t>
            </a:r>
            <a:r>
              <a:rPr lang="en-US" dirty="0" err="1"/>
              <a:t>VTable</a:t>
            </a:r>
            <a:endParaRPr lang="en-US" dirty="0"/>
          </a:p>
        </p:txBody>
      </p:sp>
      <p:sp>
        <p:nvSpPr>
          <p:cNvPr id="5" name="Rectangle 4">
            <a:extLst>
              <a:ext uri="{FF2B5EF4-FFF2-40B4-BE49-F238E27FC236}">
                <a16:creationId xmlns:a16="http://schemas.microsoft.com/office/drawing/2014/main" id="{0FA79F7E-24B5-44E5-B963-6D4928ADF8C0}"/>
              </a:ext>
            </a:extLst>
          </p:cNvPr>
          <p:cNvSpPr/>
          <p:nvPr/>
        </p:nvSpPr>
        <p:spPr>
          <a:xfrm>
            <a:off x="1181100" y="2730500"/>
            <a:ext cx="1778000" cy="330200"/>
          </a:xfrm>
          <a:prstGeom prst="rect">
            <a:avLst/>
          </a:prstGeom>
          <a:solidFill>
            <a:schemeClr val="bg2"/>
          </a:solidFill>
          <a:ln>
            <a:solidFill>
              <a:srgbClr val="0078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Type  *Obj</a:t>
            </a:r>
          </a:p>
        </p:txBody>
      </p:sp>
      <p:cxnSp>
        <p:nvCxnSpPr>
          <p:cNvPr id="7" name="Straight Arrow Connector 6">
            <a:extLst>
              <a:ext uri="{FF2B5EF4-FFF2-40B4-BE49-F238E27FC236}">
                <a16:creationId xmlns:a16="http://schemas.microsoft.com/office/drawing/2014/main" id="{C0BE588B-9B30-43B2-8525-22B3CE1398A5}"/>
              </a:ext>
            </a:extLst>
          </p:cNvPr>
          <p:cNvCxnSpPr>
            <a:cxnSpLocks/>
            <a:stCxn id="5" idx="3"/>
          </p:cNvCxnSpPr>
          <p:nvPr/>
        </p:nvCxnSpPr>
        <p:spPr>
          <a:xfrm flipV="1">
            <a:off x="2959100" y="2882900"/>
            <a:ext cx="1663700" cy="12700"/>
          </a:xfrm>
          <a:prstGeom prst="straightConnector1">
            <a:avLst/>
          </a:prstGeom>
          <a:ln>
            <a:solidFill>
              <a:srgbClr val="0078D4"/>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B6CBC30-2F90-45E6-B734-09B33953B4AE}"/>
              </a:ext>
            </a:extLst>
          </p:cNvPr>
          <p:cNvSpPr/>
          <p:nvPr/>
        </p:nvSpPr>
        <p:spPr>
          <a:xfrm>
            <a:off x="4622800" y="2628900"/>
            <a:ext cx="2120900" cy="156210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cxnSp>
        <p:nvCxnSpPr>
          <p:cNvPr id="11" name="Straight Connector 10">
            <a:extLst>
              <a:ext uri="{FF2B5EF4-FFF2-40B4-BE49-F238E27FC236}">
                <a16:creationId xmlns:a16="http://schemas.microsoft.com/office/drawing/2014/main" id="{B0E180E4-9D01-4294-AB1A-5B2EC939394D}"/>
              </a:ext>
            </a:extLst>
          </p:cNvPr>
          <p:cNvCxnSpPr/>
          <p:nvPr/>
        </p:nvCxnSpPr>
        <p:spPr>
          <a:xfrm>
            <a:off x="4622800" y="3060700"/>
            <a:ext cx="21336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DD528B0-B8E0-44C4-A3DF-B59D4150B55C}"/>
              </a:ext>
            </a:extLst>
          </p:cNvPr>
          <p:cNvCxnSpPr/>
          <p:nvPr/>
        </p:nvCxnSpPr>
        <p:spPr>
          <a:xfrm>
            <a:off x="6743700" y="2882900"/>
            <a:ext cx="2146300" cy="0"/>
          </a:xfrm>
          <a:prstGeom prst="straightConnector1">
            <a:avLst/>
          </a:prstGeom>
          <a:ln>
            <a:solidFill>
              <a:srgbClr val="0078D4"/>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44E4819-B36B-43D0-B2B4-BB368E08F838}"/>
              </a:ext>
            </a:extLst>
          </p:cNvPr>
          <p:cNvCxnSpPr/>
          <p:nvPr/>
        </p:nvCxnSpPr>
        <p:spPr>
          <a:xfrm>
            <a:off x="4622800" y="3429000"/>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F368626-3D44-4BF0-8BD0-883F82C69A45}"/>
              </a:ext>
            </a:extLst>
          </p:cNvPr>
          <p:cNvCxnSpPr/>
          <p:nvPr/>
        </p:nvCxnSpPr>
        <p:spPr>
          <a:xfrm>
            <a:off x="4622800" y="3810000"/>
            <a:ext cx="21336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D916884-6195-4C31-ADC4-EA6261DC52D8}"/>
              </a:ext>
            </a:extLst>
          </p:cNvPr>
          <p:cNvSpPr txBox="1"/>
          <p:nvPr/>
        </p:nvSpPr>
        <p:spPr>
          <a:xfrm>
            <a:off x="5207000" y="3060185"/>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Field 1</a:t>
            </a:r>
          </a:p>
        </p:txBody>
      </p:sp>
      <p:sp>
        <p:nvSpPr>
          <p:cNvPr id="19" name="TextBox 18">
            <a:extLst>
              <a:ext uri="{FF2B5EF4-FFF2-40B4-BE49-F238E27FC236}">
                <a16:creationId xmlns:a16="http://schemas.microsoft.com/office/drawing/2014/main" id="{80C470D8-48DE-4B8B-B820-DBA5244C0A8A}"/>
              </a:ext>
            </a:extLst>
          </p:cNvPr>
          <p:cNvSpPr txBox="1"/>
          <p:nvPr/>
        </p:nvSpPr>
        <p:spPr>
          <a:xfrm>
            <a:off x="5207000" y="3381665"/>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Field 2</a:t>
            </a:r>
          </a:p>
        </p:txBody>
      </p:sp>
      <p:sp>
        <p:nvSpPr>
          <p:cNvPr id="20" name="TextBox 19">
            <a:extLst>
              <a:ext uri="{FF2B5EF4-FFF2-40B4-BE49-F238E27FC236}">
                <a16:creationId xmlns:a16="http://schemas.microsoft.com/office/drawing/2014/main" id="{483821A2-F98F-4FEF-8F66-68D26AA1DEB6}"/>
              </a:ext>
            </a:extLst>
          </p:cNvPr>
          <p:cNvSpPr txBox="1"/>
          <p:nvPr/>
        </p:nvSpPr>
        <p:spPr>
          <a:xfrm>
            <a:off x="5207000" y="3763745"/>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Field 3</a:t>
            </a:r>
          </a:p>
        </p:txBody>
      </p:sp>
      <p:sp>
        <p:nvSpPr>
          <p:cNvPr id="21" name="Rectangle 20">
            <a:extLst>
              <a:ext uri="{FF2B5EF4-FFF2-40B4-BE49-F238E27FC236}">
                <a16:creationId xmlns:a16="http://schemas.microsoft.com/office/drawing/2014/main" id="{7FD137B3-06B1-45EF-8EB0-58A135159AB2}"/>
              </a:ext>
            </a:extLst>
          </p:cNvPr>
          <p:cNvSpPr/>
          <p:nvPr/>
        </p:nvSpPr>
        <p:spPr>
          <a:xfrm>
            <a:off x="8890000" y="2600614"/>
            <a:ext cx="2120900" cy="33429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2" name="TextBox 21">
            <a:extLst>
              <a:ext uri="{FF2B5EF4-FFF2-40B4-BE49-F238E27FC236}">
                <a16:creationId xmlns:a16="http://schemas.microsoft.com/office/drawing/2014/main" id="{D394FE76-2971-4AAF-BEFC-B40CFE90AA0D}"/>
              </a:ext>
            </a:extLst>
          </p:cNvPr>
          <p:cNvSpPr txBox="1"/>
          <p:nvPr/>
        </p:nvSpPr>
        <p:spPr>
          <a:xfrm>
            <a:off x="7391400" y="2371378"/>
            <a:ext cx="1619250" cy="40011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Segoe UI"/>
                <a:ea typeface="+mn-ea"/>
                <a:cs typeface="+mn-cs"/>
              </a:rPr>
              <a:t>??_7Foo@6:</a:t>
            </a:r>
            <a:endParaRPr kumimoji="0" lang="en-US" sz="2000" b="1" i="0" u="none" strike="noStrike" kern="1200" cap="none" spc="0" normalizeH="0" baseline="0" noProof="0" dirty="0">
              <a:ln>
                <a:noFill/>
              </a:ln>
              <a:solidFill>
                <a:srgbClr val="FFFFFF"/>
              </a:solidFill>
              <a:effectLst/>
              <a:highlight>
                <a:srgbClr val="FFFF00"/>
              </a:highlight>
              <a:uLnTx/>
              <a:uFillTx/>
              <a:latin typeface="Segoe UI"/>
              <a:ea typeface="+mn-ea"/>
              <a:cs typeface="+mn-cs"/>
            </a:endParaRPr>
          </a:p>
        </p:txBody>
      </p:sp>
      <p:cxnSp>
        <p:nvCxnSpPr>
          <p:cNvPr id="25" name="Straight Connector 24">
            <a:extLst>
              <a:ext uri="{FF2B5EF4-FFF2-40B4-BE49-F238E27FC236}">
                <a16:creationId xmlns:a16="http://schemas.microsoft.com/office/drawing/2014/main" id="{7879E400-E2DD-4F1F-8878-51BAE4E70AB9}"/>
              </a:ext>
            </a:extLst>
          </p:cNvPr>
          <p:cNvCxnSpPr/>
          <p:nvPr/>
        </p:nvCxnSpPr>
        <p:spPr>
          <a:xfrm>
            <a:off x="8890000" y="3060185"/>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A557CA3-14D0-45BF-8429-959B13B79353}"/>
              </a:ext>
            </a:extLst>
          </p:cNvPr>
          <p:cNvCxnSpPr/>
          <p:nvPr/>
        </p:nvCxnSpPr>
        <p:spPr>
          <a:xfrm>
            <a:off x="8890000" y="3973296"/>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6D8BF77-EF25-477E-A27C-2C23AACFE074}"/>
              </a:ext>
            </a:extLst>
          </p:cNvPr>
          <p:cNvCxnSpPr/>
          <p:nvPr/>
        </p:nvCxnSpPr>
        <p:spPr>
          <a:xfrm>
            <a:off x="8890000" y="4495285"/>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3FC23C0-09AC-4515-895A-1289D246BD86}"/>
              </a:ext>
            </a:extLst>
          </p:cNvPr>
          <p:cNvCxnSpPr/>
          <p:nvPr/>
        </p:nvCxnSpPr>
        <p:spPr>
          <a:xfrm>
            <a:off x="8890000" y="4952485"/>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0AACA8D-6F87-4193-9171-2BC251D9E8B1}"/>
              </a:ext>
            </a:extLst>
          </p:cNvPr>
          <p:cNvCxnSpPr/>
          <p:nvPr/>
        </p:nvCxnSpPr>
        <p:spPr>
          <a:xfrm>
            <a:off x="8890000" y="5422385"/>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DD9EDB6-8EF3-43EB-A25D-2E1BE2530766}"/>
              </a:ext>
            </a:extLst>
          </p:cNvPr>
          <p:cNvCxnSpPr/>
          <p:nvPr/>
        </p:nvCxnSpPr>
        <p:spPr>
          <a:xfrm>
            <a:off x="8890000" y="3566331"/>
            <a:ext cx="2120900" cy="0"/>
          </a:xfrm>
          <a:prstGeom prst="line">
            <a:avLst/>
          </a:prstGeom>
          <a:ln>
            <a:solidFill>
              <a:srgbClr val="0078D4"/>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4B0B3D10-A15D-4772-99FF-6BE7B4C4C7B0}"/>
              </a:ext>
            </a:extLst>
          </p:cNvPr>
          <p:cNvSpPr txBox="1"/>
          <p:nvPr/>
        </p:nvSpPr>
        <p:spPr>
          <a:xfrm>
            <a:off x="9531350" y="3136125"/>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func2()</a:t>
            </a:r>
          </a:p>
        </p:txBody>
      </p:sp>
      <p:sp>
        <p:nvSpPr>
          <p:cNvPr id="32" name="TextBox 31">
            <a:extLst>
              <a:ext uri="{FF2B5EF4-FFF2-40B4-BE49-F238E27FC236}">
                <a16:creationId xmlns:a16="http://schemas.microsoft.com/office/drawing/2014/main" id="{B969EED1-B7F1-4593-8C9D-9C71BB52FCBE}"/>
              </a:ext>
            </a:extLst>
          </p:cNvPr>
          <p:cNvSpPr txBox="1"/>
          <p:nvPr/>
        </p:nvSpPr>
        <p:spPr>
          <a:xfrm>
            <a:off x="9531350" y="2704326"/>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func1()</a:t>
            </a:r>
          </a:p>
        </p:txBody>
      </p:sp>
      <p:sp>
        <p:nvSpPr>
          <p:cNvPr id="33" name="TextBox 32">
            <a:extLst>
              <a:ext uri="{FF2B5EF4-FFF2-40B4-BE49-F238E27FC236}">
                <a16:creationId xmlns:a16="http://schemas.microsoft.com/office/drawing/2014/main" id="{56ACEAD3-BED4-43C8-A643-59E4A76C922E}"/>
              </a:ext>
            </a:extLst>
          </p:cNvPr>
          <p:cNvSpPr txBox="1"/>
          <p:nvPr/>
        </p:nvSpPr>
        <p:spPr>
          <a:xfrm>
            <a:off x="9531350" y="3539821"/>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func3()</a:t>
            </a:r>
          </a:p>
        </p:txBody>
      </p:sp>
      <p:sp>
        <p:nvSpPr>
          <p:cNvPr id="34" name="TextBox 33">
            <a:extLst>
              <a:ext uri="{FF2B5EF4-FFF2-40B4-BE49-F238E27FC236}">
                <a16:creationId xmlns:a16="http://schemas.microsoft.com/office/drawing/2014/main" id="{4769B3B2-CCB9-4393-8D08-B2111207333B}"/>
              </a:ext>
            </a:extLst>
          </p:cNvPr>
          <p:cNvSpPr txBox="1"/>
          <p:nvPr/>
        </p:nvSpPr>
        <p:spPr>
          <a:xfrm>
            <a:off x="9531350" y="4073864"/>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func4()</a:t>
            </a:r>
          </a:p>
        </p:txBody>
      </p:sp>
      <p:sp>
        <p:nvSpPr>
          <p:cNvPr id="35" name="TextBox 34">
            <a:extLst>
              <a:ext uri="{FF2B5EF4-FFF2-40B4-BE49-F238E27FC236}">
                <a16:creationId xmlns:a16="http://schemas.microsoft.com/office/drawing/2014/main" id="{CECD11C3-2FC5-4286-A22A-7AD6A0F8317F}"/>
              </a:ext>
            </a:extLst>
          </p:cNvPr>
          <p:cNvSpPr txBox="1"/>
          <p:nvPr/>
        </p:nvSpPr>
        <p:spPr>
          <a:xfrm>
            <a:off x="9531350" y="4517460"/>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func5()</a:t>
            </a:r>
          </a:p>
        </p:txBody>
      </p:sp>
      <p:sp>
        <p:nvSpPr>
          <p:cNvPr id="36" name="TextBox 35">
            <a:extLst>
              <a:ext uri="{FF2B5EF4-FFF2-40B4-BE49-F238E27FC236}">
                <a16:creationId xmlns:a16="http://schemas.microsoft.com/office/drawing/2014/main" id="{8CEF5FE2-1070-4C09-9736-56168E21C008}"/>
              </a:ext>
            </a:extLst>
          </p:cNvPr>
          <p:cNvSpPr txBox="1"/>
          <p:nvPr/>
        </p:nvSpPr>
        <p:spPr>
          <a:xfrm>
            <a:off x="9531350" y="5053053"/>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func6()</a:t>
            </a:r>
          </a:p>
        </p:txBody>
      </p:sp>
      <p:sp>
        <p:nvSpPr>
          <p:cNvPr id="37" name="TextBox 36">
            <a:extLst>
              <a:ext uri="{FF2B5EF4-FFF2-40B4-BE49-F238E27FC236}">
                <a16:creationId xmlns:a16="http://schemas.microsoft.com/office/drawing/2014/main" id="{C26C1B5A-13C4-4FCA-A48B-C6E2B5176E75}"/>
              </a:ext>
            </a:extLst>
          </p:cNvPr>
          <p:cNvSpPr txBox="1"/>
          <p:nvPr/>
        </p:nvSpPr>
        <p:spPr>
          <a:xfrm>
            <a:off x="9531350" y="5493080"/>
            <a:ext cx="1193800" cy="369332"/>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func7()</a:t>
            </a:r>
          </a:p>
        </p:txBody>
      </p:sp>
    </p:spTree>
    <p:extLst>
      <p:ext uri="{BB962C8B-B14F-4D97-AF65-F5344CB8AC3E}">
        <p14:creationId xmlns:p14="http://schemas.microsoft.com/office/powerpoint/2010/main" val="756070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A35E9-E2D9-46B0-B464-E12346636E7B}"/>
              </a:ext>
            </a:extLst>
          </p:cNvPr>
          <p:cNvSpPr>
            <a:spLocks noGrp="1"/>
          </p:cNvSpPr>
          <p:nvPr>
            <p:ph type="title"/>
          </p:nvPr>
        </p:nvSpPr>
        <p:spPr>
          <a:xfrm>
            <a:off x="496165" y="437465"/>
            <a:ext cx="11018520" cy="553998"/>
          </a:xfrm>
        </p:spPr>
        <p:txBody>
          <a:bodyPr/>
          <a:lstStyle/>
          <a:p>
            <a:r>
              <a:rPr lang="en-US" dirty="0"/>
              <a:t>Core issue in C++ program analysis </a:t>
            </a:r>
          </a:p>
        </p:txBody>
      </p:sp>
      <p:sp>
        <p:nvSpPr>
          <p:cNvPr id="3" name="Text Placeholder 2">
            <a:extLst>
              <a:ext uri="{FF2B5EF4-FFF2-40B4-BE49-F238E27FC236}">
                <a16:creationId xmlns:a16="http://schemas.microsoft.com/office/drawing/2014/main" id="{0EAD7A2D-1415-4B94-9A18-E2D8D9A0C751}"/>
              </a:ext>
            </a:extLst>
          </p:cNvPr>
          <p:cNvSpPr>
            <a:spLocks noGrp="1"/>
          </p:cNvSpPr>
          <p:nvPr>
            <p:ph type="body" sz="quarter" idx="10"/>
          </p:nvPr>
        </p:nvSpPr>
        <p:spPr>
          <a:xfrm>
            <a:off x="3433838" y="2891764"/>
            <a:ext cx="11018520" cy="430887"/>
          </a:xfrm>
        </p:spPr>
        <p:txBody>
          <a:bodyPr/>
          <a:lstStyle/>
          <a:p>
            <a:pPr marL="0" indent="0">
              <a:buNone/>
            </a:pPr>
            <a:r>
              <a:rPr lang="en-US" dirty="0">
                <a:latin typeface="Consolas" panose="020B0609020204030204" pitchFamily="49" charset="0"/>
              </a:rPr>
              <a:t> </a:t>
            </a:r>
          </a:p>
        </p:txBody>
      </p:sp>
      <p:sp>
        <p:nvSpPr>
          <p:cNvPr id="4" name="TextBox 3">
            <a:extLst>
              <a:ext uri="{FF2B5EF4-FFF2-40B4-BE49-F238E27FC236}">
                <a16:creationId xmlns:a16="http://schemas.microsoft.com/office/drawing/2014/main" id="{E2083C24-4D47-4F98-9B80-6877D7ADB032}"/>
              </a:ext>
            </a:extLst>
          </p:cNvPr>
          <p:cNvSpPr txBox="1"/>
          <p:nvPr/>
        </p:nvSpPr>
        <p:spPr>
          <a:xfrm>
            <a:off x="2227890" y="3319906"/>
            <a:ext cx="3019493" cy="43088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Type propagation</a:t>
            </a:r>
          </a:p>
        </p:txBody>
      </p:sp>
      <p:sp>
        <p:nvSpPr>
          <p:cNvPr id="5" name="TextBox 4">
            <a:extLst>
              <a:ext uri="{FF2B5EF4-FFF2-40B4-BE49-F238E27FC236}">
                <a16:creationId xmlns:a16="http://schemas.microsoft.com/office/drawing/2014/main" id="{E89DFA36-4565-4C88-81EC-E346BFB360FA}"/>
              </a:ext>
            </a:extLst>
          </p:cNvPr>
          <p:cNvSpPr txBox="1"/>
          <p:nvPr/>
        </p:nvSpPr>
        <p:spPr>
          <a:xfrm>
            <a:off x="7362344" y="3319906"/>
            <a:ext cx="2090841" cy="43088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Alias analysis </a:t>
            </a:r>
          </a:p>
        </p:txBody>
      </p:sp>
      <p:sp>
        <p:nvSpPr>
          <p:cNvPr id="6" name="Arrow: Curved Up 5">
            <a:extLst>
              <a:ext uri="{FF2B5EF4-FFF2-40B4-BE49-F238E27FC236}">
                <a16:creationId xmlns:a16="http://schemas.microsoft.com/office/drawing/2014/main" id="{CB1357DB-85D2-46BD-8579-784365932168}"/>
              </a:ext>
            </a:extLst>
          </p:cNvPr>
          <p:cNvSpPr/>
          <p:nvPr/>
        </p:nvSpPr>
        <p:spPr bwMode="auto">
          <a:xfrm>
            <a:off x="3868109" y="4273233"/>
            <a:ext cx="4716726" cy="1381468"/>
          </a:xfrm>
          <a:prstGeom prst="curved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Arrow: Curved Up 6">
            <a:extLst>
              <a:ext uri="{FF2B5EF4-FFF2-40B4-BE49-F238E27FC236}">
                <a16:creationId xmlns:a16="http://schemas.microsoft.com/office/drawing/2014/main" id="{0CA90BF2-C995-472A-B806-80925CB39F76}"/>
              </a:ext>
            </a:extLst>
          </p:cNvPr>
          <p:cNvSpPr/>
          <p:nvPr/>
        </p:nvSpPr>
        <p:spPr bwMode="auto">
          <a:xfrm rot="10800000">
            <a:off x="3737637" y="1581012"/>
            <a:ext cx="4716726" cy="1381468"/>
          </a:xfrm>
          <a:prstGeom prst="curved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53563321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99B0C-7581-4F85-A04C-D0DD1C2BC895}"/>
              </a:ext>
            </a:extLst>
          </p:cNvPr>
          <p:cNvSpPr>
            <a:spLocks noGrp="1"/>
          </p:cNvSpPr>
          <p:nvPr>
            <p:ph type="title"/>
          </p:nvPr>
        </p:nvSpPr>
        <p:spPr/>
        <p:txBody>
          <a:bodyPr/>
          <a:lstStyle/>
          <a:p>
            <a:r>
              <a:rPr lang="en-US" dirty="0"/>
              <a:t>Address Sanitizer – eliminates the cycle</a:t>
            </a:r>
          </a:p>
        </p:txBody>
      </p:sp>
      <p:sp>
        <p:nvSpPr>
          <p:cNvPr id="3" name="Text Placeholder 2">
            <a:extLst>
              <a:ext uri="{FF2B5EF4-FFF2-40B4-BE49-F238E27FC236}">
                <a16:creationId xmlns:a16="http://schemas.microsoft.com/office/drawing/2014/main" id="{3F7A8E6E-7558-46A5-9503-26492EA7814D}"/>
              </a:ext>
            </a:extLst>
          </p:cNvPr>
          <p:cNvSpPr>
            <a:spLocks noGrp="1"/>
          </p:cNvSpPr>
          <p:nvPr>
            <p:ph type="body" sz="quarter" idx="10"/>
          </p:nvPr>
        </p:nvSpPr>
        <p:spPr>
          <a:xfrm>
            <a:off x="3691425" y="3132873"/>
            <a:ext cx="11018520" cy="430887"/>
          </a:xfrm>
        </p:spPr>
        <p:txBody>
          <a:bodyPr/>
          <a:lstStyle/>
          <a:p>
            <a:pPr marL="0" indent="0">
              <a:buNone/>
            </a:pPr>
            <a:r>
              <a:rPr lang="en-US" dirty="0"/>
              <a:t>Overloaded term. What is it ?</a:t>
            </a:r>
          </a:p>
        </p:txBody>
      </p:sp>
    </p:spTree>
    <p:extLst>
      <p:ext uri="{BB962C8B-B14F-4D97-AF65-F5344CB8AC3E}">
        <p14:creationId xmlns:p14="http://schemas.microsoft.com/office/powerpoint/2010/main" val="228800401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5DF3B-D803-48BB-A65E-CC591851472D}"/>
              </a:ext>
            </a:extLst>
          </p:cNvPr>
          <p:cNvSpPr>
            <a:spLocks noGrp="1"/>
          </p:cNvSpPr>
          <p:nvPr>
            <p:ph type="title"/>
          </p:nvPr>
        </p:nvSpPr>
        <p:spPr/>
        <p:txBody>
          <a:bodyPr/>
          <a:lstStyle/>
          <a:p>
            <a:r>
              <a:rPr lang="en-US" dirty="0"/>
              <a:t>Address Sanitizer </a:t>
            </a:r>
          </a:p>
        </p:txBody>
      </p:sp>
      <p:sp>
        <p:nvSpPr>
          <p:cNvPr id="3" name="Text Placeholder 2">
            <a:extLst>
              <a:ext uri="{FF2B5EF4-FFF2-40B4-BE49-F238E27FC236}">
                <a16:creationId xmlns:a16="http://schemas.microsoft.com/office/drawing/2014/main" id="{5A441ADF-E577-4C4B-9D57-EB441C5287EA}"/>
              </a:ext>
            </a:extLst>
          </p:cNvPr>
          <p:cNvSpPr>
            <a:spLocks noGrp="1"/>
          </p:cNvSpPr>
          <p:nvPr>
            <p:ph type="body" sz="quarter" idx="10"/>
          </p:nvPr>
        </p:nvSpPr>
        <p:spPr>
          <a:xfrm>
            <a:off x="3068496" y="1990932"/>
            <a:ext cx="11018520" cy="3902607"/>
          </a:xfrm>
        </p:spPr>
        <p:txBody>
          <a:bodyPr/>
          <a:lstStyle/>
          <a:p>
            <a:pPr marL="0" indent="0">
              <a:buNone/>
            </a:pPr>
            <a:r>
              <a:rPr lang="en-US" dirty="0"/>
              <a:t>Compiler </a:t>
            </a:r>
          </a:p>
          <a:p>
            <a:pPr marL="228600" lvl="1" indent="0">
              <a:buNone/>
            </a:pPr>
            <a:r>
              <a:rPr lang="en-US" dirty="0"/>
              <a:t>    Instrumentation code, stack layout, and calls into RT</a:t>
            </a:r>
          </a:p>
          <a:p>
            <a:pPr marL="228600" lvl="1" indent="0">
              <a:buNone/>
            </a:pPr>
            <a:r>
              <a:rPr lang="en-US" dirty="0"/>
              <a:t>    Meta-data in OBJ for the runtime</a:t>
            </a:r>
          </a:p>
          <a:p>
            <a:pPr marL="228600" lvl="1" indent="0">
              <a:buNone/>
            </a:pPr>
            <a:endParaRPr lang="en-US" dirty="0"/>
          </a:p>
          <a:p>
            <a:pPr marL="228600" lvl="1" indent="0">
              <a:buNone/>
            </a:pPr>
            <a:endParaRPr lang="en-US" dirty="0"/>
          </a:p>
          <a:p>
            <a:pPr marL="0" indent="0">
              <a:buNone/>
            </a:pPr>
            <a:r>
              <a:rPr lang="en-US" dirty="0"/>
              <a:t>Sanitizer Runtime</a:t>
            </a:r>
          </a:p>
          <a:p>
            <a:pPr marL="228600" lvl="1" indent="0">
              <a:buNone/>
            </a:pPr>
            <a:r>
              <a:rPr lang="en-US" dirty="0"/>
              <a:t>   Malware or “hooking” – malloc, free, </a:t>
            </a:r>
            <a:r>
              <a:rPr lang="en-US" dirty="0" err="1"/>
              <a:t>memset</a:t>
            </a:r>
            <a:r>
              <a:rPr lang="en-US" dirty="0"/>
              <a:t>, etc.</a:t>
            </a:r>
          </a:p>
          <a:p>
            <a:pPr marL="228600" lvl="1" indent="0">
              <a:buNone/>
            </a:pPr>
            <a:r>
              <a:rPr lang="en-US" dirty="0"/>
              <a:t>   Error analysis and reporting</a:t>
            </a:r>
          </a:p>
          <a:p>
            <a:pPr marL="228600" lvl="1" indent="0">
              <a:buNone/>
            </a:pPr>
            <a:r>
              <a:rPr lang="en-US" dirty="0"/>
              <a:t>   Does not require complete recompile</a:t>
            </a:r>
          </a:p>
          <a:p>
            <a:pPr marL="228600" lvl="1" indent="0">
              <a:buNone/>
            </a:pPr>
            <a:r>
              <a:rPr lang="en-US" dirty="0"/>
              <a:t>   Zero false positives</a:t>
            </a:r>
          </a:p>
        </p:txBody>
      </p:sp>
    </p:spTree>
    <p:extLst>
      <p:ext uri="{BB962C8B-B14F-4D97-AF65-F5344CB8AC3E}">
        <p14:creationId xmlns:p14="http://schemas.microsoft.com/office/powerpoint/2010/main" val="138538706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925BC-7A83-42E1-B696-4D7D78C48066}"/>
              </a:ext>
            </a:extLst>
          </p:cNvPr>
          <p:cNvSpPr>
            <a:spLocks noGrp="1"/>
          </p:cNvSpPr>
          <p:nvPr>
            <p:ph type="title"/>
          </p:nvPr>
        </p:nvSpPr>
        <p:spPr>
          <a:xfrm>
            <a:off x="269240" y="236990"/>
            <a:ext cx="11018520" cy="553998"/>
          </a:xfrm>
        </p:spPr>
        <p:txBody>
          <a:bodyPr/>
          <a:lstStyle/>
          <a:p>
            <a:r>
              <a:rPr lang="en-US" dirty="0"/>
              <a:t>“Secure by Coincidence”</a:t>
            </a:r>
          </a:p>
        </p:txBody>
      </p:sp>
      <p:sp>
        <p:nvSpPr>
          <p:cNvPr id="3" name="Text Placeholder 2">
            <a:extLst>
              <a:ext uri="{FF2B5EF4-FFF2-40B4-BE49-F238E27FC236}">
                <a16:creationId xmlns:a16="http://schemas.microsoft.com/office/drawing/2014/main" id="{061F8683-52AE-4CDA-99C3-22B7693ADE29}"/>
              </a:ext>
            </a:extLst>
          </p:cNvPr>
          <p:cNvSpPr>
            <a:spLocks noGrp="1"/>
          </p:cNvSpPr>
          <p:nvPr>
            <p:ph type="body" sz="quarter" idx="10"/>
          </p:nvPr>
        </p:nvSpPr>
        <p:spPr>
          <a:xfrm>
            <a:off x="212092" y="1348162"/>
            <a:ext cx="7494014" cy="5078313"/>
          </a:xfrm>
        </p:spPr>
        <p:txBody>
          <a:bodyPr/>
          <a:lstStyle/>
          <a:p>
            <a:pPr marL="0" indent="0">
              <a:buNone/>
            </a:pPr>
            <a:r>
              <a:rPr lang="en-US" sz="2400" dirty="0">
                <a:latin typeface="Courier New" panose="02070309020205020404" pitchFamily="49" charset="0"/>
                <a:cs typeface="Courier New" panose="02070309020205020404" pitchFamily="49" charset="0"/>
              </a:rPr>
              <a:t>void *</a:t>
            </a:r>
            <a:r>
              <a:rPr lang="en-US" sz="2400" dirty="0" err="1">
                <a:latin typeface="Courier New" panose="02070309020205020404" pitchFamily="49" charset="0"/>
                <a:cs typeface="Courier New" panose="02070309020205020404" pitchFamily="49" charset="0"/>
              </a:rPr>
              <a:t>func</a:t>
            </a:r>
            <a:r>
              <a:rPr lang="en-US" sz="2400" dirty="0">
                <a:latin typeface="Courier New" panose="02070309020205020404" pitchFamily="49" charset="0"/>
                <a:cs typeface="Courier New" panose="02070309020205020404" pitchFamily="49" charset="0"/>
              </a:rPr>
              <a:t>(char *</a:t>
            </a:r>
            <a:r>
              <a:rPr lang="en-US" sz="2400" dirty="0" err="1">
                <a:latin typeface="Courier New" panose="02070309020205020404" pitchFamily="49" charset="0"/>
                <a:cs typeface="Courier New" panose="02070309020205020404" pitchFamily="49" charset="0"/>
              </a:rPr>
              <a:t>buf</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size_t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sz</a:t>
            </a:r>
            <a:r>
              <a:rPr lang="en-US" sz="2400" dirty="0">
                <a:latin typeface="Courier New" panose="02070309020205020404" pitchFamily="49" charset="0"/>
                <a:cs typeface="Courier New" panose="02070309020205020404" pitchFamily="49" charset="0"/>
              </a:rPr>
              <a:t>) {</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void *local = malloc(</a:t>
            </a:r>
            <a:r>
              <a:rPr lang="en-US" sz="2400" dirty="0" err="1">
                <a:latin typeface="Courier New" panose="02070309020205020404" pitchFamily="49" charset="0"/>
                <a:cs typeface="Courier New" panose="02070309020205020404" pitchFamily="49" charset="0"/>
              </a:rPr>
              <a:t>sz</a:t>
            </a:r>
            <a:r>
              <a:rPr lang="en-US" sz="2400" dirty="0">
                <a:latin typeface="Courier New" panose="02070309020205020404" pitchFamily="49" charset="0"/>
                <a:cs typeface="Courier New" panose="02070309020205020404" pitchFamily="49" charset="0"/>
              </a:rPr>
              <a:t>);</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for (auto ii = 0; ii </a:t>
            </a:r>
            <a:r>
              <a:rPr lang="en-US" sz="2400" dirty="0">
                <a:solidFill>
                  <a:schemeClr val="tx1"/>
                </a:solidFill>
                <a:latin typeface="Courier New" panose="02070309020205020404" pitchFamily="49" charset="0"/>
                <a:cs typeface="Courier New" panose="02070309020205020404" pitchFamily="49" charset="0"/>
              </a:rPr>
              <a:t>&lt;= </a:t>
            </a:r>
            <a:r>
              <a:rPr lang="en-US" sz="2400" dirty="0" err="1">
                <a:solidFill>
                  <a:schemeClr val="tx1"/>
                </a:solidFill>
                <a:latin typeface="Courier New" panose="02070309020205020404" pitchFamily="49" charset="0"/>
                <a:cs typeface="Courier New" panose="02070309020205020404" pitchFamily="49" charset="0"/>
              </a:rPr>
              <a:t>sz</a:t>
            </a:r>
            <a:r>
              <a:rPr lang="en-US" sz="2400" dirty="0">
                <a:latin typeface="Courier New" panose="02070309020205020404" pitchFamily="49" charset="0"/>
                <a:cs typeface="Courier New" panose="02070309020205020404" pitchFamily="49" charset="0"/>
              </a:rPr>
              <a:t>; ii++) {</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a:t>
            </a:r>
            <a:r>
              <a:rPr lang="en-US" sz="2400" dirty="0">
                <a:solidFill>
                  <a:schemeClr val="tx1"/>
                </a:solidFill>
                <a:latin typeface="Courier New" panose="02070309020205020404" pitchFamily="49" charset="0"/>
                <a:cs typeface="Courier New" panose="02070309020205020404" pitchFamily="49" charset="0"/>
              </a:rPr>
              <a:t>local[ii] </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buf</a:t>
            </a:r>
            <a:r>
              <a:rPr lang="en-US" sz="2400" dirty="0">
                <a:latin typeface="Courier New" panose="02070309020205020404" pitchFamily="49" charset="0"/>
                <a:cs typeface="Courier New" panose="02070309020205020404" pitchFamily="49" charset="0"/>
              </a:rPr>
              <a:t>[ii];</a:t>
            </a:r>
          </a:p>
          <a:p>
            <a:pPr marL="0" indent="0">
              <a:buNone/>
            </a:pPr>
            <a:r>
              <a:rPr lang="en-US" sz="2400" dirty="0">
                <a:latin typeface="Courier New" panose="02070309020205020404" pitchFamily="49" charset="0"/>
                <a:cs typeface="Courier New" panose="02070309020205020404" pitchFamily="49" charset="0"/>
              </a:rPr>
              <a:t>  }</a:t>
            </a:r>
          </a:p>
          <a:p>
            <a:pPr marL="0" indent="0">
              <a:buNone/>
            </a:pPr>
            <a:r>
              <a:rPr lang="en-US" sz="2400" dirty="0">
                <a:latin typeface="Courier New" panose="02070309020205020404" pitchFamily="49" charset="0"/>
                <a:cs typeface="Courier New" panose="02070309020205020404" pitchFamily="49" charset="0"/>
              </a:rPr>
              <a:t>  return local;</a:t>
            </a:r>
          </a:p>
          <a:p>
            <a:pPr marL="0" indent="0">
              <a:buNone/>
            </a:pPr>
            <a:r>
              <a:rPr lang="en-US" sz="2400" dirty="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a:extLst>
              <a:ext uri="{FF2B5EF4-FFF2-40B4-BE49-F238E27FC236}">
                <a16:creationId xmlns:a16="http://schemas.microsoft.com/office/drawing/2014/main" id="{E57E56C4-77BE-4180-8597-5D74EC752028}"/>
              </a:ext>
            </a:extLst>
          </p:cNvPr>
          <p:cNvSpPr>
            <a:spLocks noGrp="1"/>
          </p:cNvSpPr>
          <p:nvPr>
            <p:ph type="body" sz="quarter" idx="11"/>
          </p:nvPr>
        </p:nvSpPr>
        <p:spPr>
          <a:xfrm>
            <a:off x="8097359" y="1394979"/>
            <a:ext cx="4159506" cy="4185761"/>
          </a:xfrm>
          <a:ln>
            <a:solidFill>
              <a:schemeClr val="tx1"/>
            </a:solidFill>
          </a:ln>
        </p:spPr>
        <p:txBody>
          <a:bodyPr/>
          <a:lstStyle/>
          <a:p>
            <a:r>
              <a:rPr lang="en-US" dirty="0"/>
              <a:t>When </a:t>
            </a:r>
            <a:r>
              <a:rPr lang="en-US" dirty="0" err="1"/>
              <a:t>sz</a:t>
            </a:r>
            <a:r>
              <a:rPr lang="en-US" dirty="0"/>
              <a:t> % 16 == 0 the final write to </a:t>
            </a:r>
            <a:r>
              <a:rPr lang="en-US" i="1" dirty="0"/>
              <a:t>local</a:t>
            </a:r>
            <a:r>
              <a:rPr lang="en-US" dirty="0"/>
              <a:t> will corrupt data</a:t>
            </a:r>
          </a:p>
          <a:p>
            <a:pPr lvl="1"/>
            <a:r>
              <a:rPr lang="en-US" dirty="0"/>
              <a:t>Other cases will only read/write to “malloc slop”</a:t>
            </a:r>
          </a:p>
          <a:p>
            <a:r>
              <a:rPr lang="en-US" dirty="0"/>
              <a:t>Will only be observable:</a:t>
            </a:r>
          </a:p>
          <a:p>
            <a:pPr lvl="1"/>
            <a:r>
              <a:rPr lang="en-US" dirty="0"/>
              <a:t>If following page is unmapped/non-writable</a:t>
            </a:r>
          </a:p>
          <a:p>
            <a:pPr lvl="1"/>
            <a:r>
              <a:rPr lang="en-US" dirty="0"/>
              <a:t>On use of corrupted data</a:t>
            </a:r>
          </a:p>
          <a:p>
            <a:r>
              <a:rPr lang="en-US" dirty="0"/>
              <a:t>All other cases are silent</a:t>
            </a:r>
          </a:p>
        </p:txBody>
      </p:sp>
      <p:sp>
        <p:nvSpPr>
          <p:cNvPr id="5" name="Rectangle 4">
            <a:extLst>
              <a:ext uri="{FF2B5EF4-FFF2-40B4-BE49-F238E27FC236}">
                <a16:creationId xmlns:a16="http://schemas.microsoft.com/office/drawing/2014/main" id="{457023BC-3077-487D-9E75-6A63510C37F4}"/>
              </a:ext>
            </a:extLst>
          </p:cNvPr>
          <p:cNvSpPr/>
          <p:nvPr/>
        </p:nvSpPr>
        <p:spPr>
          <a:xfrm>
            <a:off x="269240" y="6329871"/>
            <a:ext cx="11563096" cy="46166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68217A"/>
                </a:solidFill>
                <a:effectLst/>
                <a:uLnTx/>
                <a:uFillTx/>
                <a:latin typeface="Segoe UI"/>
                <a:ea typeface="+mn-ea"/>
                <a:cs typeface="Courier New" panose="02070309020205020404" pitchFamily="49" charset="0"/>
              </a:rPr>
              <a:t>.</a:t>
            </a:r>
          </a:p>
        </p:txBody>
      </p:sp>
      <p:sp>
        <p:nvSpPr>
          <p:cNvPr id="7" name="Arrow: Left 6">
            <a:extLst>
              <a:ext uri="{FF2B5EF4-FFF2-40B4-BE49-F238E27FC236}">
                <a16:creationId xmlns:a16="http://schemas.microsoft.com/office/drawing/2014/main" id="{55636E8E-279A-44B1-8903-A953740A4E25}"/>
              </a:ext>
            </a:extLst>
          </p:cNvPr>
          <p:cNvSpPr/>
          <p:nvPr/>
        </p:nvSpPr>
        <p:spPr bwMode="auto">
          <a:xfrm rot="16200000">
            <a:off x="3335499" y="1738758"/>
            <a:ext cx="677167" cy="725366"/>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Arrow: Left 7">
            <a:extLst>
              <a:ext uri="{FF2B5EF4-FFF2-40B4-BE49-F238E27FC236}">
                <a16:creationId xmlns:a16="http://schemas.microsoft.com/office/drawing/2014/main" id="{F47CEE4B-FC33-4E08-8BF4-C4D622FB3DE9}"/>
              </a:ext>
            </a:extLst>
          </p:cNvPr>
          <p:cNvSpPr/>
          <p:nvPr/>
        </p:nvSpPr>
        <p:spPr bwMode="auto">
          <a:xfrm rot="16200000">
            <a:off x="1065617" y="3812277"/>
            <a:ext cx="677167" cy="725366"/>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62539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4">
                                            <p:txEl>
                                              <p:pRg st="1" end="1"/>
                                            </p:txEl>
                                          </p:spTgt>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4">
                                            <p:txEl>
                                              <p:pRg st="2" end="2"/>
                                            </p:txEl>
                                          </p:spTgt>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4">
                                            <p:txEl>
                                              <p:pRg st="3" end="3"/>
                                            </p:txEl>
                                          </p:spTgt>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4">
                                            <p:txEl>
                                              <p:pRg st="4" end="4"/>
                                            </p:txEl>
                                          </p:spTgt>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4">
                                            <p:txEl>
                                              <p:pRg st="5" end="5"/>
                                            </p:txEl>
                                          </p:spTgt>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4">
                                            <p:bg/>
                                          </p:spTgt>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animBg="1"/>
      <p:bldP spid="4" grpId="1" build="p" animBg="1"/>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6496D-79A1-40D1-84FF-663A645C3EBF}"/>
              </a:ext>
            </a:extLst>
          </p:cNvPr>
          <p:cNvSpPr>
            <a:spLocks noGrp="1"/>
          </p:cNvSpPr>
          <p:nvPr>
            <p:ph type="title"/>
          </p:nvPr>
        </p:nvSpPr>
        <p:spPr/>
        <p:txBody>
          <a:bodyPr/>
          <a:lstStyle/>
          <a:p>
            <a:r>
              <a:rPr lang="en-US" dirty="0"/>
              <a:t>A Shadow Byte </a:t>
            </a:r>
          </a:p>
        </p:txBody>
      </p:sp>
      <p:sp>
        <p:nvSpPr>
          <p:cNvPr id="5" name="Rectangle 4">
            <a:extLst>
              <a:ext uri="{FF2B5EF4-FFF2-40B4-BE49-F238E27FC236}">
                <a16:creationId xmlns:a16="http://schemas.microsoft.com/office/drawing/2014/main" id="{7067442C-B752-46D0-A9AC-C547025CE747}"/>
              </a:ext>
            </a:extLst>
          </p:cNvPr>
          <p:cNvSpPr/>
          <p:nvPr/>
        </p:nvSpPr>
        <p:spPr>
          <a:xfrm>
            <a:off x="1796229" y="3253729"/>
            <a:ext cx="7443897" cy="646331"/>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529" b="0" i="0" u="none" strike="noStrike" kern="1200" cap="none" spc="0" normalizeH="0" baseline="0" noProof="0" dirty="0">
                <a:ln>
                  <a:noFill/>
                </a:ln>
                <a:solidFill>
                  <a:srgbClr val="FFFFFF"/>
                </a:solidFill>
                <a:effectLst/>
                <a:uLnTx/>
                <a:uFillTx/>
                <a:latin typeface="Segoe UI Semibold"/>
                <a:ea typeface="+mn-ea"/>
                <a:cs typeface="+mn-cs"/>
              </a:rPr>
              <a:t>(</a:t>
            </a:r>
            <a:r>
              <a:rPr kumimoji="0" lang="en-US" sz="3600" b="0" i="0" u="none" strike="noStrike" kern="1200" cap="none" spc="0" normalizeH="0" baseline="0" noProof="0" dirty="0" err="1">
                <a:ln>
                  <a:noFill/>
                </a:ln>
                <a:solidFill>
                  <a:srgbClr val="FFFFFF"/>
                </a:solidFill>
                <a:effectLst/>
                <a:uLnTx/>
                <a:uFillTx/>
                <a:latin typeface="Segoe UI Semibold"/>
                <a:ea typeface="+mn-ea"/>
                <a:cs typeface="+mn-cs"/>
              </a:rPr>
              <a:t>User</a:t>
            </a:r>
            <a:r>
              <a:rPr kumimoji="0" lang="en-US" sz="3529" b="0" i="0" u="none" strike="noStrike" kern="1200" cap="none" spc="0" normalizeH="0" baseline="0" noProof="0" dirty="0" err="1">
                <a:ln>
                  <a:noFill/>
                </a:ln>
                <a:solidFill>
                  <a:srgbClr val="FFFFFF"/>
                </a:solidFill>
                <a:effectLst/>
                <a:uLnTx/>
                <a:uFillTx/>
                <a:latin typeface="Segoe UI Semibold"/>
                <a:ea typeface="+mn-ea"/>
                <a:cs typeface="+mn-cs"/>
              </a:rPr>
              <a:t>_Address</a:t>
            </a:r>
            <a:r>
              <a:rPr kumimoji="0" lang="en-US" sz="3529" b="0" i="0" u="none" strike="noStrike" kern="1200" cap="none" spc="0" normalizeH="0" baseline="0" noProof="0" dirty="0">
                <a:ln>
                  <a:noFill/>
                </a:ln>
                <a:solidFill>
                  <a:srgbClr val="FFFFFF"/>
                </a:solidFill>
                <a:effectLst/>
                <a:uLnTx/>
                <a:uFillTx/>
                <a:latin typeface="Segoe UI Semibold"/>
                <a:ea typeface="+mn-ea"/>
                <a:cs typeface="+mn-cs"/>
              </a:rPr>
              <a:t> &gt;&gt; 3) + 0x30000000</a:t>
            </a:r>
          </a:p>
        </p:txBody>
      </p:sp>
      <p:sp>
        <p:nvSpPr>
          <p:cNvPr id="6" name="TextBox 5">
            <a:extLst>
              <a:ext uri="{FF2B5EF4-FFF2-40B4-BE49-F238E27FC236}">
                <a16:creationId xmlns:a16="http://schemas.microsoft.com/office/drawing/2014/main" id="{87281F5B-715D-4085-8ADB-56C42A2D30F8}"/>
              </a:ext>
            </a:extLst>
          </p:cNvPr>
          <p:cNvSpPr txBox="1"/>
          <p:nvPr/>
        </p:nvSpPr>
        <p:spPr>
          <a:xfrm>
            <a:off x="1341735" y="3299895"/>
            <a:ext cx="12406432" cy="55399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                                                           ) = 0xF8;</a:t>
            </a:r>
          </a:p>
        </p:txBody>
      </p:sp>
    </p:spTree>
    <p:extLst>
      <p:ext uri="{BB962C8B-B14F-4D97-AF65-F5344CB8AC3E}">
        <p14:creationId xmlns:p14="http://schemas.microsoft.com/office/powerpoint/2010/main" val="345188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5EB59-E513-4617-A39D-DE18FDA061FF}"/>
              </a:ext>
            </a:extLst>
          </p:cNvPr>
          <p:cNvSpPr>
            <a:spLocks noGrp="1"/>
          </p:cNvSpPr>
          <p:nvPr>
            <p:ph type="title"/>
          </p:nvPr>
        </p:nvSpPr>
        <p:spPr/>
        <p:txBody>
          <a:bodyPr/>
          <a:lstStyle/>
          <a:p>
            <a:r>
              <a:rPr lang="en-US" dirty="0"/>
              <a:t>One Shadow Byte – describing 8-bytes</a:t>
            </a:r>
          </a:p>
        </p:txBody>
      </p:sp>
      <p:sp>
        <p:nvSpPr>
          <p:cNvPr id="3" name="TextBox 2">
            <a:extLst>
              <a:ext uri="{FF2B5EF4-FFF2-40B4-BE49-F238E27FC236}">
                <a16:creationId xmlns:a16="http://schemas.microsoft.com/office/drawing/2014/main" id="{843AABE2-0A1F-4038-B141-FD9CDD891E60}"/>
              </a:ext>
            </a:extLst>
          </p:cNvPr>
          <p:cNvSpPr txBox="1"/>
          <p:nvPr/>
        </p:nvSpPr>
        <p:spPr>
          <a:xfrm>
            <a:off x="1328578" y="1968817"/>
            <a:ext cx="12406432" cy="5539978"/>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1,2,3,4,5,6,7  - of the 8 bytes are accessible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0                  - all of the 8 bytes are accessible</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0xF8              - use after scope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0xF3              - right red zone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0xF2              - mid red zone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0xF1              - left red zone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866715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A0F4ED-F773-416D-8EA7-86C3EE1B75E6}"/>
              </a:ext>
            </a:extLst>
          </p:cNvPr>
          <p:cNvSpPr>
            <a:spLocks noGrp="1"/>
          </p:cNvSpPr>
          <p:nvPr>
            <p:ph type="title"/>
          </p:nvPr>
        </p:nvSpPr>
        <p:spPr>
          <a:xfrm>
            <a:off x="346646" y="330395"/>
            <a:ext cx="10514108" cy="1325375"/>
          </a:xfrm>
        </p:spPr>
        <p:txBody>
          <a:bodyPr>
            <a:normAutofit/>
          </a:bodyPr>
          <a:lstStyle/>
          <a:p>
            <a:r>
              <a:rPr lang="en-US"/>
              <a:t>Simplified Code Generation</a:t>
            </a:r>
            <a:endParaRPr lang="en-US" sz="5998"/>
          </a:p>
        </p:txBody>
      </p:sp>
      <p:sp>
        <p:nvSpPr>
          <p:cNvPr id="3" name="Content Placeholder 2">
            <a:extLst>
              <a:ext uri="{FF2B5EF4-FFF2-40B4-BE49-F238E27FC236}">
                <a16:creationId xmlns:a16="http://schemas.microsoft.com/office/drawing/2014/main" id="{EF6CA3A2-1ECF-4264-8925-D19C02A0DB22}"/>
              </a:ext>
            </a:extLst>
          </p:cNvPr>
          <p:cNvSpPr>
            <a:spLocks noGrp="1"/>
          </p:cNvSpPr>
          <p:nvPr>
            <p:ph sz="half" idx="1"/>
          </p:nvPr>
        </p:nvSpPr>
        <p:spPr>
          <a:xfrm>
            <a:off x="724663" y="1285468"/>
            <a:ext cx="5180865" cy="2129814"/>
          </a:xfrm>
        </p:spPr>
        <p:txBody>
          <a:bodyPr/>
          <a:lstStyle/>
          <a:p>
            <a:endParaRPr lang="en-US" dirty="0"/>
          </a:p>
          <a:p>
            <a:endParaRPr lang="en-US" dirty="0"/>
          </a:p>
          <a:p>
            <a:endParaRPr lang="en-US" dirty="0"/>
          </a:p>
          <a:p>
            <a:pPr marL="0" indent="0">
              <a:buNone/>
            </a:pPr>
            <a:r>
              <a:rPr lang="en-US" dirty="0"/>
              <a:t>	</a:t>
            </a:r>
            <a:r>
              <a:rPr lang="en-US" sz="3600" dirty="0"/>
              <a:t>*p =  x + y; </a:t>
            </a:r>
            <a:endParaRPr lang="en-US" dirty="0"/>
          </a:p>
        </p:txBody>
      </p:sp>
      <p:sp>
        <p:nvSpPr>
          <p:cNvPr id="5" name="Content Placeholder 4">
            <a:extLst>
              <a:ext uri="{FF2B5EF4-FFF2-40B4-BE49-F238E27FC236}">
                <a16:creationId xmlns:a16="http://schemas.microsoft.com/office/drawing/2014/main" id="{A0D9F414-766E-4776-90E6-627557DE7106}"/>
              </a:ext>
            </a:extLst>
          </p:cNvPr>
          <p:cNvSpPr>
            <a:spLocks noGrp="1"/>
          </p:cNvSpPr>
          <p:nvPr>
            <p:ph sz="half" idx="2"/>
          </p:nvPr>
        </p:nvSpPr>
        <p:spPr>
          <a:xfrm>
            <a:off x="6286473" y="1285468"/>
            <a:ext cx="5180865" cy="2942344"/>
          </a:xfrm>
        </p:spPr>
        <p:txBody>
          <a:bodyPr/>
          <a:lstStyle/>
          <a:p>
            <a:endParaRPr lang="en-US" dirty="0"/>
          </a:p>
          <a:p>
            <a:endParaRPr lang="en-US" dirty="0"/>
          </a:p>
          <a:p>
            <a:pPr marL="0" indent="0">
              <a:buNone/>
            </a:pPr>
            <a:r>
              <a:rPr lang="en-US" sz="3600" dirty="0"/>
              <a:t>if (</a:t>
            </a:r>
            <a:r>
              <a:rPr lang="en-US" sz="3600" dirty="0" err="1"/>
              <a:t>ShadowByte</a:t>
            </a:r>
            <a:r>
              <a:rPr lang="en-US" sz="3600" dirty="0"/>
              <a:t>::Bad(p) ) </a:t>
            </a:r>
          </a:p>
          <a:p>
            <a:pPr marL="0" indent="0">
              <a:buNone/>
            </a:pPr>
            <a:r>
              <a:rPr lang="en-US" sz="3600" dirty="0"/>
              <a:t>         </a:t>
            </a:r>
            <a:r>
              <a:rPr lang="en-US" sz="3600" dirty="0" err="1"/>
              <a:t>AsanRt</a:t>
            </a:r>
            <a:r>
              <a:rPr lang="en-US" sz="3600" dirty="0"/>
              <a:t>::Report(</a:t>
            </a:r>
            <a:r>
              <a:rPr lang="en-US" sz="3600" dirty="0" err="1"/>
              <a:t>p,sz</a:t>
            </a:r>
            <a:r>
              <a:rPr lang="en-US" sz="3600" dirty="0"/>
              <a:t>)</a:t>
            </a:r>
          </a:p>
          <a:p>
            <a:pPr marL="0" indent="0">
              <a:buNone/>
            </a:pPr>
            <a:r>
              <a:rPr lang="en-US" sz="3600" dirty="0"/>
              <a:t>*p = x + y</a:t>
            </a:r>
          </a:p>
        </p:txBody>
      </p:sp>
      <p:cxnSp>
        <p:nvCxnSpPr>
          <p:cNvPr id="7" name="Straight Connector 6">
            <a:extLst>
              <a:ext uri="{FF2B5EF4-FFF2-40B4-BE49-F238E27FC236}">
                <a16:creationId xmlns:a16="http://schemas.microsoft.com/office/drawing/2014/main" id="{8DB66434-79A3-43F1-9836-30681AE5F82B}"/>
              </a:ext>
            </a:extLst>
          </p:cNvPr>
          <p:cNvCxnSpPr>
            <a:cxnSpLocks/>
          </p:cNvCxnSpPr>
          <p:nvPr/>
        </p:nvCxnSpPr>
        <p:spPr>
          <a:xfrm>
            <a:off x="1539109" y="2788663"/>
            <a:ext cx="0" cy="62661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A684D81-55CF-4746-B096-1EBF5BA3BB06}"/>
              </a:ext>
            </a:extLst>
          </p:cNvPr>
          <p:cNvCxnSpPr>
            <a:cxnSpLocks/>
          </p:cNvCxnSpPr>
          <p:nvPr/>
        </p:nvCxnSpPr>
        <p:spPr>
          <a:xfrm>
            <a:off x="6096000" y="2366407"/>
            <a:ext cx="0" cy="185982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9E5DC2D-F7B4-4A37-9BC4-8E9EDA9BDF20}"/>
              </a:ext>
            </a:extLst>
          </p:cNvPr>
          <p:cNvCxnSpPr/>
          <p:nvPr/>
        </p:nvCxnSpPr>
        <p:spPr>
          <a:xfrm>
            <a:off x="4021829" y="3194419"/>
            <a:ext cx="1948686" cy="0"/>
          </a:xfrm>
          <a:prstGeom prst="straightConnector1">
            <a:avLst/>
          </a:prstGeom>
          <a:ln w="127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Slide Number Placeholder 13">
            <a:extLst>
              <a:ext uri="{FF2B5EF4-FFF2-40B4-BE49-F238E27FC236}">
                <a16:creationId xmlns:a16="http://schemas.microsoft.com/office/drawing/2014/main" id="{F8944506-5230-44EB-9322-27AD75F414D2}"/>
              </a:ext>
            </a:extLst>
          </p:cNvPr>
          <p:cNvSpPr>
            <a:spLocks noGrp="1"/>
          </p:cNvSpPr>
          <p:nvPr>
            <p:ph type="sldNum" sz="quarter" idx="12"/>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fld id="{EE800D63-E8B2-48A2-911F-80B4DF810061}" type="slidenum">
              <a:rPr kumimoji="0" lang="en-US" sz="1765" b="0" i="0" u="none" strike="noStrike" kern="1200" cap="none" spc="0" normalizeH="0" baseline="0" noProof="0" smtClean="0">
                <a:ln>
                  <a:noFill/>
                </a:ln>
                <a:solidFill>
                  <a:srgbClr val="FFFFFF"/>
                </a:solidFill>
                <a:effectLst/>
                <a:uLnTx/>
                <a:uFillTx/>
                <a:latin typeface="Segoe UI"/>
                <a:ea typeface="+mn-ea"/>
                <a:cs typeface="+mn-cs"/>
              </a:rPr>
              <a:pPr marL="0" marR="0" lvl="0" indent="0" algn="l" defTabSz="914367" rtl="0" eaLnBrk="1" fontAlgn="auto" latinLnBrk="0" hangingPunct="1">
                <a:lnSpc>
                  <a:spcPct val="100000"/>
                </a:lnSpc>
                <a:spcBef>
                  <a:spcPts val="0"/>
                </a:spcBef>
                <a:spcAft>
                  <a:spcPts val="0"/>
                </a:spcAft>
                <a:buClrTx/>
                <a:buSzTx/>
                <a:buFontTx/>
                <a:buNone/>
                <a:tabLst/>
                <a:defRPr/>
              </a:pPr>
              <a:t>19</a:t>
            </a:fld>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6" name="Footer Placeholder 15">
            <a:extLst>
              <a:ext uri="{FF2B5EF4-FFF2-40B4-BE49-F238E27FC236}">
                <a16:creationId xmlns:a16="http://schemas.microsoft.com/office/drawing/2014/main" id="{CA53B8A8-B3B8-4BB9-A058-96373500AD56}"/>
              </a:ext>
            </a:extLst>
          </p:cNvPr>
          <p:cNvSpPr>
            <a:spLocks noGrp="1"/>
          </p:cNvSpPr>
          <p:nvPr>
            <p:ph type="ftr" sz="quarter" idx="11"/>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 name="TextBox 1">
            <a:extLst>
              <a:ext uri="{FF2B5EF4-FFF2-40B4-BE49-F238E27FC236}">
                <a16:creationId xmlns:a16="http://schemas.microsoft.com/office/drawing/2014/main" id="{0A7D3EDF-66CB-4248-AB23-3B5E17B5212F}"/>
              </a:ext>
            </a:extLst>
          </p:cNvPr>
          <p:cNvSpPr txBox="1"/>
          <p:nvPr/>
        </p:nvSpPr>
        <p:spPr>
          <a:xfrm>
            <a:off x="3130571" y="5994816"/>
            <a:ext cx="8433113" cy="374793"/>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MANY complex functionalities are then layered upon this.</a:t>
            </a:r>
          </a:p>
        </p:txBody>
      </p:sp>
    </p:spTree>
    <p:extLst>
      <p:ext uri="{BB962C8B-B14F-4D97-AF65-F5344CB8AC3E}">
        <p14:creationId xmlns:p14="http://schemas.microsoft.com/office/powerpoint/2010/main" val="916537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1B0515-6F58-490E-B6DF-855358B9859B}"/>
              </a:ext>
            </a:extLst>
          </p:cNvPr>
          <p:cNvSpPr>
            <a:spLocks noGrp="1"/>
          </p:cNvSpPr>
          <p:nvPr>
            <p:ph type="title"/>
          </p:nvPr>
        </p:nvSpPr>
        <p:spPr>
          <a:xfrm>
            <a:off x="382487" y="274350"/>
            <a:ext cx="11018520" cy="553998"/>
          </a:xfrm>
        </p:spPr>
        <p:txBody>
          <a:bodyPr/>
          <a:lstStyle/>
          <a:p>
            <a:r>
              <a:rPr lang="en-US" dirty="0"/>
              <a:t>Memory safety - continues to dominate</a:t>
            </a:r>
          </a:p>
        </p:txBody>
      </p:sp>
      <p:sp>
        <p:nvSpPr>
          <p:cNvPr id="2" name="Text Placeholder 1">
            <a:extLst>
              <a:ext uri="{FF2B5EF4-FFF2-40B4-BE49-F238E27FC236}">
                <a16:creationId xmlns:a16="http://schemas.microsoft.com/office/drawing/2014/main" id="{F2EBBCF4-61B0-4434-B7A5-67DEEADC9077}"/>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336EBE1F-7DCA-42C5-9F80-DE48899F394F}"/>
              </a:ext>
            </a:extLst>
          </p:cNvPr>
          <p:cNvSpPr>
            <a:spLocks noGrp="1"/>
          </p:cNvSpPr>
          <p:nvPr>
            <p:ph type="body" sz="quarter" idx="11"/>
          </p:nvPr>
        </p:nvSpPr>
        <p:spPr/>
        <p:txBody>
          <a:bodyPr/>
          <a:lstStyle/>
          <a:p>
            <a:endParaRPr lang="en-US"/>
          </a:p>
        </p:txBody>
      </p:sp>
      <p:sp>
        <p:nvSpPr>
          <p:cNvPr id="6" name="Rectangle 5">
            <a:extLst>
              <a:ext uri="{FF2B5EF4-FFF2-40B4-BE49-F238E27FC236}">
                <a16:creationId xmlns:a16="http://schemas.microsoft.com/office/drawing/2014/main" id="{878D4041-902E-4369-8E87-E87A3B3D31C1}"/>
              </a:ext>
            </a:extLst>
          </p:cNvPr>
          <p:cNvSpPr/>
          <p:nvPr/>
        </p:nvSpPr>
        <p:spPr bwMode="auto">
          <a:xfrm>
            <a:off x="382487" y="6063916"/>
            <a:ext cx="5713514" cy="539015"/>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Discovered vulnerabilities continue to increase</a:t>
            </a:r>
            <a:endParaRPr kumimoji="0" lang="en-US" sz="18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 name="Rectangle 6">
            <a:extLst>
              <a:ext uri="{FF2B5EF4-FFF2-40B4-BE49-F238E27FC236}">
                <a16:creationId xmlns:a16="http://schemas.microsoft.com/office/drawing/2014/main" id="{1F9D85D2-1DA5-4A00-8A43-DDCF8FD0CC91}"/>
              </a:ext>
            </a:extLst>
          </p:cNvPr>
          <p:cNvSpPr/>
          <p:nvPr/>
        </p:nvSpPr>
        <p:spPr bwMode="auto">
          <a:xfrm>
            <a:off x="6216694" y="6063916"/>
            <a:ext cx="5810942" cy="539015"/>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~70% of all reported -  due to memory safety</a:t>
            </a:r>
            <a:endParaRPr kumimoji="0" lang="en-US" sz="1800" b="0" i="1"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aphicFrame>
        <p:nvGraphicFramePr>
          <p:cNvPr id="15" name="Chart 14">
            <a:extLst>
              <a:ext uri="{FF2B5EF4-FFF2-40B4-BE49-F238E27FC236}">
                <a16:creationId xmlns:a16="http://schemas.microsoft.com/office/drawing/2014/main" id="{00000000-0008-0000-0000-000002000000}"/>
              </a:ext>
            </a:extLst>
          </p:cNvPr>
          <p:cNvGraphicFramePr>
            <a:graphicFrameLocks/>
          </p:cNvGraphicFramePr>
          <p:nvPr/>
        </p:nvGraphicFramePr>
        <p:xfrm>
          <a:off x="382487" y="1304677"/>
          <a:ext cx="5713513" cy="459104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AA4F3A0F-1AD6-4FBF-BC96-0E122588E1D4}"/>
              </a:ext>
            </a:extLst>
          </p:cNvPr>
          <p:cNvGraphicFramePr>
            <a:graphicFrameLocks/>
          </p:cNvGraphicFramePr>
          <p:nvPr/>
        </p:nvGraphicFramePr>
        <p:xfrm>
          <a:off x="6216694" y="1304677"/>
          <a:ext cx="5810942" cy="4591049"/>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Connector 9">
            <a:extLst>
              <a:ext uri="{FF2B5EF4-FFF2-40B4-BE49-F238E27FC236}">
                <a16:creationId xmlns:a16="http://schemas.microsoft.com/office/drawing/2014/main" id="{F654A2BD-66C6-4352-8D59-3E56294C6C31}"/>
              </a:ext>
            </a:extLst>
          </p:cNvPr>
          <p:cNvCxnSpPr>
            <a:cxnSpLocks/>
          </p:cNvCxnSpPr>
          <p:nvPr/>
        </p:nvCxnSpPr>
        <p:spPr>
          <a:xfrm>
            <a:off x="6838950" y="2390140"/>
            <a:ext cx="4965700" cy="0"/>
          </a:xfrm>
          <a:prstGeom prst="line">
            <a:avLst/>
          </a:prstGeom>
          <a:ln w="19050">
            <a:solidFill>
              <a:srgbClr val="C00000"/>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3730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animBg="1"/>
      <p:bldGraphic spid="9"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FB4CC1E8-E72B-4713-A544-9F0DFDB8FDB5}"/>
              </a:ext>
            </a:extLst>
          </p:cNvPr>
          <p:cNvGraphicFramePr>
            <a:graphicFrameLocks noGrp="1"/>
          </p:cNvGraphicFramePr>
          <p:nvPr/>
        </p:nvGraphicFramePr>
        <p:xfrm>
          <a:off x="1628365" y="3397409"/>
          <a:ext cx="8290980" cy="370840"/>
        </p:xfrm>
        <a:graphic>
          <a:graphicData uri="http://schemas.openxmlformats.org/drawingml/2006/table">
            <a:tbl>
              <a:tblPr firstRow="1" bandRow="1">
                <a:tableStyleId>{5C22544A-7EE6-4342-B048-85BDC9FD1C3A}</a:tableStyleId>
              </a:tblPr>
              <a:tblGrid>
                <a:gridCol w="829098">
                  <a:extLst>
                    <a:ext uri="{9D8B030D-6E8A-4147-A177-3AD203B41FA5}">
                      <a16:colId xmlns:a16="http://schemas.microsoft.com/office/drawing/2014/main" val="23908262"/>
                    </a:ext>
                  </a:extLst>
                </a:gridCol>
                <a:gridCol w="694446">
                  <a:extLst>
                    <a:ext uri="{9D8B030D-6E8A-4147-A177-3AD203B41FA5}">
                      <a16:colId xmlns:a16="http://schemas.microsoft.com/office/drawing/2014/main" val="2461294096"/>
                    </a:ext>
                  </a:extLst>
                </a:gridCol>
                <a:gridCol w="963750">
                  <a:extLst>
                    <a:ext uri="{9D8B030D-6E8A-4147-A177-3AD203B41FA5}">
                      <a16:colId xmlns:a16="http://schemas.microsoft.com/office/drawing/2014/main" val="3144621271"/>
                    </a:ext>
                  </a:extLst>
                </a:gridCol>
                <a:gridCol w="829098">
                  <a:extLst>
                    <a:ext uri="{9D8B030D-6E8A-4147-A177-3AD203B41FA5}">
                      <a16:colId xmlns:a16="http://schemas.microsoft.com/office/drawing/2014/main" val="1197943779"/>
                    </a:ext>
                  </a:extLst>
                </a:gridCol>
                <a:gridCol w="829098">
                  <a:extLst>
                    <a:ext uri="{9D8B030D-6E8A-4147-A177-3AD203B41FA5}">
                      <a16:colId xmlns:a16="http://schemas.microsoft.com/office/drawing/2014/main" val="2421298884"/>
                    </a:ext>
                  </a:extLst>
                </a:gridCol>
                <a:gridCol w="829098">
                  <a:extLst>
                    <a:ext uri="{9D8B030D-6E8A-4147-A177-3AD203B41FA5}">
                      <a16:colId xmlns:a16="http://schemas.microsoft.com/office/drawing/2014/main" val="2046509223"/>
                    </a:ext>
                  </a:extLst>
                </a:gridCol>
                <a:gridCol w="829098">
                  <a:extLst>
                    <a:ext uri="{9D8B030D-6E8A-4147-A177-3AD203B41FA5}">
                      <a16:colId xmlns:a16="http://schemas.microsoft.com/office/drawing/2014/main" val="759426005"/>
                    </a:ext>
                  </a:extLst>
                </a:gridCol>
                <a:gridCol w="829098">
                  <a:extLst>
                    <a:ext uri="{9D8B030D-6E8A-4147-A177-3AD203B41FA5}">
                      <a16:colId xmlns:a16="http://schemas.microsoft.com/office/drawing/2014/main" val="2914084526"/>
                    </a:ext>
                  </a:extLst>
                </a:gridCol>
                <a:gridCol w="829098">
                  <a:extLst>
                    <a:ext uri="{9D8B030D-6E8A-4147-A177-3AD203B41FA5}">
                      <a16:colId xmlns:a16="http://schemas.microsoft.com/office/drawing/2014/main" val="4086435071"/>
                    </a:ext>
                  </a:extLst>
                </a:gridCol>
                <a:gridCol w="829098">
                  <a:extLst>
                    <a:ext uri="{9D8B030D-6E8A-4147-A177-3AD203B41FA5}">
                      <a16:colId xmlns:a16="http://schemas.microsoft.com/office/drawing/2014/main" val="160099662"/>
                    </a:ext>
                  </a:extLst>
                </a:gridCol>
              </a:tblGrid>
              <a:tr h="370840">
                <a:tc>
                  <a:txBody>
                    <a:bodyPr/>
                    <a:lstStyle/>
                    <a:p>
                      <a:r>
                        <a:rPr lang="en-US" dirty="0"/>
                        <a:t>0xF1</a:t>
                      </a:r>
                    </a:p>
                  </a:txBody>
                  <a:tcPr>
                    <a:solidFill>
                      <a:schemeClr val="bg1"/>
                    </a:solidFill>
                  </a:tcPr>
                </a:tc>
                <a:tc>
                  <a:txBody>
                    <a:bodyPr/>
                    <a:lstStyle/>
                    <a:p>
                      <a:r>
                        <a:rPr lang="en-US" dirty="0"/>
                        <a:t>0xF1</a:t>
                      </a:r>
                    </a:p>
                  </a:txBody>
                  <a:tcPr>
                    <a:solidFill>
                      <a:schemeClr val="bg1"/>
                    </a:solidFill>
                  </a:tcPr>
                </a:tc>
                <a:tc>
                  <a:txBody>
                    <a:bodyPr/>
                    <a:lstStyle/>
                    <a:p>
                      <a:endParaRPr lang="en-US" dirty="0"/>
                    </a:p>
                  </a:txBody>
                  <a:tcPr>
                    <a:solidFill>
                      <a:schemeClr val="bg1"/>
                    </a:solidFill>
                  </a:tcPr>
                </a:tc>
                <a:tc>
                  <a:txBody>
                    <a:bodyPr/>
                    <a:lstStyle/>
                    <a:p>
                      <a:endParaRPr lang="en-US"/>
                    </a:p>
                  </a:txBody>
                  <a:tcPr>
                    <a:solidFill>
                      <a:schemeClr val="bg1"/>
                    </a:solidFill>
                  </a:tcPr>
                </a:tc>
                <a:tc>
                  <a:txBody>
                    <a:bodyPr/>
                    <a:lstStyle/>
                    <a:p>
                      <a:r>
                        <a:rPr lang="en-US"/>
                        <a:t>0xF2</a:t>
                      </a:r>
                    </a:p>
                  </a:txBody>
                  <a:tcPr>
                    <a:solidFill>
                      <a:schemeClr val="bg1"/>
                    </a:solidFill>
                  </a:tcPr>
                </a:tc>
                <a:tc>
                  <a:txBody>
                    <a:bodyPr/>
                    <a:lstStyle/>
                    <a:p>
                      <a:r>
                        <a:rPr lang="en-US"/>
                        <a:t>0xF2</a:t>
                      </a:r>
                    </a:p>
                  </a:txBody>
                  <a:tcPr>
                    <a:solidFill>
                      <a:schemeClr val="bg1"/>
                    </a:solidFill>
                  </a:tcPr>
                </a:tc>
                <a:tc>
                  <a:txBody>
                    <a:bodyPr/>
                    <a:lstStyle/>
                    <a:p>
                      <a:r>
                        <a:rPr lang="en-US"/>
                        <a:t>0xF2</a:t>
                      </a:r>
                    </a:p>
                  </a:txBody>
                  <a:tcPr>
                    <a:solidFill>
                      <a:schemeClr val="bg1"/>
                    </a:solidFill>
                  </a:tcPr>
                </a:tc>
                <a:tc>
                  <a:txBody>
                    <a:bodyPr/>
                    <a:lstStyle/>
                    <a:p>
                      <a:r>
                        <a:rPr lang="en-US"/>
                        <a:t>0xF2</a:t>
                      </a:r>
                    </a:p>
                  </a:txBody>
                  <a:tcPr>
                    <a:solidFill>
                      <a:schemeClr val="bg1"/>
                    </a:solidFill>
                  </a:tcPr>
                </a:tc>
                <a:tc>
                  <a:txBody>
                    <a:bodyPr/>
                    <a:lstStyle/>
                    <a:p>
                      <a:endParaRPr lang="en-US"/>
                    </a:p>
                  </a:txBody>
                  <a:tcPr>
                    <a:solidFill>
                      <a:schemeClr val="bg1"/>
                    </a:solidFill>
                  </a:tcPr>
                </a:tc>
                <a:tc>
                  <a:txBody>
                    <a:bodyPr/>
                    <a:lstStyle/>
                    <a:p>
                      <a:r>
                        <a:rPr lang="en-US" dirty="0"/>
                        <a:t>0xF3</a:t>
                      </a:r>
                    </a:p>
                  </a:txBody>
                  <a:tcPr>
                    <a:solidFill>
                      <a:schemeClr val="bg1"/>
                    </a:solidFill>
                  </a:tcPr>
                </a:tc>
                <a:extLst>
                  <a:ext uri="{0D108BD9-81ED-4DB2-BD59-A6C34878D82A}">
                    <a16:rowId xmlns:a16="http://schemas.microsoft.com/office/drawing/2014/main" val="2097632941"/>
                  </a:ext>
                </a:extLst>
              </a:tr>
            </a:tbl>
          </a:graphicData>
        </a:graphic>
      </p:graphicFrame>
      <p:sp>
        <p:nvSpPr>
          <p:cNvPr id="4" name="TextBox 3">
            <a:extLst>
              <a:ext uri="{FF2B5EF4-FFF2-40B4-BE49-F238E27FC236}">
                <a16:creationId xmlns:a16="http://schemas.microsoft.com/office/drawing/2014/main" id="{B710C734-766D-4330-838A-0F034354FE2E}"/>
              </a:ext>
            </a:extLst>
          </p:cNvPr>
          <p:cNvSpPr txBox="1"/>
          <p:nvPr/>
        </p:nvSpPr>
        <p:spPr>
          <a:xfrm>
            <a:off x="1136591" y="4512180"/>
            <a:ext cx="2162086"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Left Red Zone</a:t>
            </a:r>
          </a:p>
        </p:txBody>
      </p:sp>
      <p:sp>
        <p:nvSpPr>
          <p:cNvPr id="5" name="TextBox 4">
            <a:extLst>
              <a:ext uri="{FF2B5EF4-FFF2-40B4-BE49-F238E27FC236}">
                <a16:creationId xmlns:a16="http://schemas.microsoft.com/office/drawing/2014/main" id="{CC3BB986-88BC-4C32-BFC8-4E22ED079CBD}"/>
              </a:ext>
            </a:extLst>
          </p:cNvPr>
          <p:cNvSpPr txBox="1"/>
          <p:nvPr/>
        </p:nvSpPr>
        <p:spPr>
          <a:xfrm>
            <a:off x="8869110" y="4512180"/>
            <a:ext cx="2430774"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Right Red Zone</a:t>
            </a:r>
          </a:p>
        </p:txBody>
      </p:sp>
      <p:sp>
        <p:nvSpPr>
          <p:cNvPr id="6" name="TextBox 5">
            <a:extLst>
              <a:ext uri="{FF2B5EF4-FFF2-40B4-BE49-F238E27FC236}">
                <a16:creationId xmlns:a16="http://schemas.microsoft.com/office/drawing/2014/main" id="{3F6EC591-A9EE-48FC-81B2-7BAE3EFCA609}"/>
              </a:ext>
            </a:extLst>
          </p:cNvPr>
          <p:cNvSpPr txBox="1"/>
          <p:nvPr/>
        </p:nvSpPr>
        <p:spPr>
          <a:xfrm>
            <a:off x="5355364" y="4512180"/>
            <a:ext cx="2162086"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Mid Red Zone</a:t>
            </a:r>
          </a:p>
        </p:txBody>
      </p:sp>
      <p:sp>
        <p:nvSpPr>
          <p:cNvPr id="8" name="Title 7">
            <a:extLst>
              <a:ext uri="{FF2B5EF4-FFF2-40B4-BE49-F238E27FC236}">
                <a16:creationId xmlns:a16="http://schemas.microsoft.com/office/drawing/2014/main" id="{076CAC6C-AE9A-4576-868F-DD21F7FF8C6B}"/>
              </a:ext>
            </a:extLst>
          </p:cNvPr>
          <p:cNvSpPr>
            <a:spLocks noGrp="1"/>
          </p:cNvSpPr>
          <p:nvPr>
            <p:ph type="title"/>
          </p:nvPr>
        </p:nvSpPr>
        <p:spPr/>
        <p:txBody>
          <a:bodyPr/>
          <a:lstStyle/>
          <a:p>
            <a:r>
              <a:rPr lang="en-US" dirty="0"/>
              <a:t>Two variables on the stack</a:t>
            </a:r>
          </a:p>
        </p:txBody>
      </p:sp>
      <p:sp>
        <p:nvSpPr>
          <p:cNvPr id="2" name="Arrow: Down 1">
            <a:extLst>
              <a:ext uri="{FF2B5EF4-FFF2-40B4-BE49-F238E27FC236}">
                <a16:creationId xmlns:a16="http://schemas.microsoft.com/office/drawing/2014/main" id="{2AA234FE-8345-4F39-A6DC-2FAB87AA6928}"/>
              </a:ext>
            </a:extLst>
          </p:cNvPr>
          <p:cNvSpPr/>
          <p:nvPr/>
        </p:nvSpPr>
        <p:spPr bwMode="auto">
          <a:xfrm>
            <a:off x="5244527" y="2119745"/>
            <a:ext cx="387345" cy="1094510"/>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extBox 8">
            <a:extLst>
              <a:ext uri="{FF2B5EF4-FFF2-40B4-BE49-F238E27FC236}">
                <a16:creationId xmlns:a16="http://schemas.microsoft.com/office/drawing/2014/main" id="{960EEC7A-0535-46D4-95A2-EC149D4B5FEB}"/>
              </a:ext>
            </a:extLst>
          </p:cNvPr>
          <p:cNvSpPr txBox="1"/>
          <p:nvPr/>
        </p:nvSpPr>
        <p:spPr>
          <a:xfrm>
            <a:off x="8375074" y="3397409"/>
            <a:ext cx="602672"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0000"/>
                </a:solidFill>
                <a:effectLst/>
                <a:uLnTx/>
                <a:uFillTx/>
                <a:latin typeface="Segoe UI"/>
                <a:ea typeface="+mn-ea"/>
                <a:cs typeface="+mn-cs"/>
              </a:rPr>
              <a:t>0xF8</a:t>
            </a:r>
          </a:p>
        </p:txBody>
      </p:sp>
    </p:spTree>
    <p:extLst>
      <p:ext uri="{BB962C8B-B14F-4D97-AF65-F5344CB8AC3E}">
        <p14:creationId xmlns:p14="http://schemas.microsoft.com/office/powerpoint/2010/main" val="31745925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EF3351-14A9-46B1-84F8-9BC8EDA80662}"/>
              </a:ext>
            </a:extLst>
          </p:cNvPr>
          <p:cNvSpPr>
            <a:spLocks noGrp="1"/>
          </p:cNvSpPr>
          <p:nvPr>
            <p:ph type="title"/>
          </p:nvPr>
        </p:nvSpPr>
        <p:spPr>
          <a:xfrm>
            <a:off x="350183" y="80194"/>
            <a:ext cx="11653522" cy="553998"/>
          </a:xfrm>
        </p:spPr>
        <p:txBody>
          <a:bodyPr/>
          <a:lstStyle/>
          <a:p>
            <a:r>
              <a:rPr lang="en-US" dirty="0" err="1"/>
              <a:t>ASan</a:t>
            </a:r>
            <a:r>
              <a:rPr lang="en-US" dirty="0"/>
              <a:t> Runtime  </a:t>
            </a:r>
          </a:p>
        </p:txBody>
      </p:sp>
      <p:sp>
        <p:nvSpPr>
          <p:cNvPr id="7" name="TextBox 6">
            <a:extLst>
              <a:ext uri="{FF2B5EF4-FFF2-40B4-BE49-F238E27FC236}">
                <a16:creationId xmlns:a16="http://schemas.microsoft.com/office/drawing/2014/main" id="{05D51E35-F3A5-4EE8-9DD3-7AF5493D230C}"/>
              </a:ext>
            </a:extLst>
          </p:cNvPr>
          <p:cNvSpPr txBox="1"/>
          <p:nvPr/>
        </p:nvSpPr>
        <p:spPr>
          <a:xfrm>
            <a:off x="519803" y="1266045"/>
            <a:ext cx="2066757" cy="452590"/>
          </a:xfrm>
          <a:prstGeom prst="rect">
            <a:avLst/>
          </a:prstGeom>
          <a:noFill/>
          <a:ln w="19050">
            <a:solidFill>
              <a:srgbClr val="0078D4"/>
            </a:solid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call Malloc</a:t>
            </a:r>
          </a:p>
        </p:txBody>
      </p:sp>
      <p:sp>
        <p:nvSpPr>
          <p:cNvPr id="13" name="TextBox 12">
            <a:extLst>
              <a:ext uri="{FF2B5EF4-FFF2-40B4-BE49-F238E27FC236}">
                <a16:creationId xmlns:a16="http://schemas.microsoft.com/office/drawing/2014/main" id="{54C2FBC5-384F-43E7-9061-42287EC9F1E0}"/>
              </a:ext>
            </a:extLst>
          </p:cNvPr>
          <p:cNvSpPr txBox="1"/>
          <p:nvPr/>
        </p:nvSpPr>
        <p:spPr>
          <a:xfrm>
            <a:off x="3892289" y="1187939"/>
            <a:ext cx="2669044" cy="2625019"/>
          </a:xfrm>
          <a:prstGeom prst="rect">
            <a:avLst/>
          </a:prstGeom>
          <a:noFill/>
          <a:ln w="19050">
            <a:solidFill>
              <a:schemeClr val="accent2"/>
            </a:solid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_malloc:</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 Malloc Body</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cxnSp>
        <p:nvCxnSpPr>
          <p:cNvPr id="16" name="Straight Arrow Connector 15">
            <a:extLst>
              <a:ext uri="{FF2B5EF4-FFF2-40B4-BE49-F238E27FC236}">
                <a16:creationId xmlns:a16="http://schemas.microsoft.com/office/drawing/2014/main" id="{A6A76DD6-D733-40DC-AC52-003C3316AEDD}"/>
              </a:ext>
            </a:extLst>
          </p:cNvPr>
          <p:cNvCxnSpPr/>
          <p:nvPr/>
        </p:nvCxnSpPr>
        <p:spPr>
          <a:xfrm flipV="1">
            <a:off x="2586561" y="1492340"/>
            <a:ext cx="1243477" cy="5301"/>
          </a:xfrm>
          <a:prstGeom prst="straightConnector1">
            <a:avLst/>
          </a:prstGeom>
          <a:ln w="19050">
            <a:solidFill>
              <a:srgbClr val="0078D4"/>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F99B96E3-8A9B-44DC-B78F-663EF1888EBB}"/>
              </a:ext>
            </a:extLst>
          </p:cNvPr>
          <p:cNvGrpSpPr/>
          <p:nvPr/>
        </p:nvGrpSpPr>
        <p:grpSpPr>
          <a:xfrm>
            <a:off x="582056" y="4224265"/>
            <a:ext cx="10964084" cy="2987091"/>
            <a:chOff x="593726" y="4308474"/>
            <a:chExt cx="11183937" cy="3046988"/>
          </a:xfrm>
        </p:grpSpPr>
        <p:sp>
          <p:nvSpPr>
            <p:cNvPr id="9" name="TextBox 8">
              <a:extLst>
                <a:ext uri="{FF2B5EF4-FFF2-40B4-BE49-F238E27FC236}">
                  <a16:creationId xmlns:a16="http://schemas.microsoft.com/office/drawing/2014/main" id="{EBCAF9B6-890C-4B3C-A48E-D8A346C55D78}"/>
                </a:ext>
              </a:extLst>
            </p:cNvPr>
            <p:cNvSpPr txBox="1"/>
            <p:nvPr/>
          </p:nvSpPr>
          <p:spPr>
            <a:xfrm>
              <a:off x="593726" y="4308474"/>
              <a:ext cx="2108200" cy="461665"/>
            </a:xfrm>
            <a:prstGeom prst="rect">
              <a:avLst/>
            </a:prstGeom>
            <a:noFill/>
            <a:ln w="19050">
              <a:solidFill>
                <a:srgbClr val="92D050"/>
              </a:solid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call Malloc</a:t>
              </a:r>
            </a:p>
          </p:txBody>
        </p:sp>
        <p:sp>
          <p:nvSpPr>
            <p:cNvPr id="11" name="TextBox 10">
              <a:extLst>
                <a:ext uri="{FF2B5EF4-FFF2-40B4-BE49-F238E27FC236}">
                  <a16:creationId xmlns:a16="http://schemas.microsoft.com/office/drawing/2014/main" id="{A5C2AF21-3898-4974-B438-E50F5E9EE924}"/>
                </a:ext>
              </a:extLst>
            </p:cNvPr>
            <p:cNvSpPr txBox="1"/>
            <p:nvPr/>
          </p:nvSpPr>
          <p:spPr>
            <a:xfrm>
              <a:off x="8153400" y="4679949"/>
              <a:ext cx="3624263" cy="1938992"/>
            </a:xfrm>
            <a:prstGeom prst="rect">
              <a:avLst/>
            </a:prstGeom>
            <a:noFill/>
            <a:ln w="19050">
              <a:solidFill>
                <a:srgbClr val="92D050"/>
              </a:solid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_</a:t>
              </a:r>
              <a:r>
                <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mn-cs"/>
                </a:rPr>
                <a:t>asan_malloc</a:t>
              </a: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       ASAN WORK</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mn-cs"/>
                </a:rPr>
                <a:t>jmp</a:t>
              </a: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 malloc + 5</a:t>
              </a:r>
            </a:p>
          </p:txBody>
        </p:sp>
        <p:sp>
          <p:nvSpPr>
            <p:cNvPr id="12" name="TextBox 11">
              <a:extLst>
                <a:ext uri="{FF2B5EF4-FFF2-40B4-BE49-F238E27FC236}">
                  <a16:creationId xmlns:a16="http://schemas.microsoft.com/office/drawing/2014/main" id="{C82E4F33-1B2E-4521-BA5B-FB50C9F4C3A2}"/>
                </a:ext>
              </a:extLst>
            </p:cNvPr>
            <p:cNvSpPr txBox="1"/>
            <p:nvPr/>
          </p:nvSpPr>
          <p:spPr>
            <a:xfrm>
              <a:off x="4040187" y="4308474"/>
              <a:ext cx="2722564" cy="3046988"/>
            </a:xfrm>
            <a:prstGeom prst="rect">
              <a:avLst/>
            </a:prstGeom>
            <a:noFill/>
            <a:ln w="19050">
              <a:solidFill>
                <a:srgbClr val="92D050"/>
              </a:solid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_malloc:</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mn-cs"/>
                </a:rPr>
                <a:t>jmp</a:t>
              </a: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 _</a:t>
              </a:r>
              <a:r>
                <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mn-cs"/>
                </a:rPr>
                <a:t>asan_malloc</a:t>
              </a: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   Malloc Body</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cxnSp>
          <p:nvCxnSpPr>
            <p:cNvPr id="15" name="Straight Arrow Connector 14">
              <a:extLst>
                <a:ext uri="{FF2B5EF4-FFF2-40B4-BE49-F238E27FC236}">
                  <a16:creationId xmlns:a16="http://schemas.microsoft.com/office/drawing/2014/main" id="{A5EB28EE-E1F3-4326-A31D-C575675B2703}"/>
                </a:ext>
              </a:extLst>
            </p:cNvPr>
            <p:cNvCxnSpPr>
              <a:stCxn id="9" idx="3"/>
            </p:cNvCxnSpPr>
            <p:nvPr/>
          </p:nvCxnSpPr>
          <p:spPr>
            <a:xfrm flipV="1">
              <a:off x="2701926" y="4533900"/>
              <a:ext cx="1268411" cy="5407"/>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48AA7FE-3371-49E8-AF79-2CE7EA568AFE}"/>
                </a:ext>
              </a:extLst>
            </p:cNvPr>
            <p:cNvCxnSpPr/>
            <p:nvPr/>
          </p:nvCxnSpPr>
          <p:spPr>
            <a:xfrm flipV="1">
              <a:off x="6799659" y="4953943"/>
              <a:ext cx="1268411" cy="5407"/>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D72E127-F2E0-451F-98DA-6403D8ACA643}"/>
                </a:ext>
              </a:extLst>
            </p:cNvPr>
            <p:cNvCxnSpPr>
              <a:cxnSpLocks/>
            </p:cNvCxnSpPr>
            <p:nvPr/>
          </p:nvCxnSpPr>
          <p:spPr>
            <a:xfrm flipH="1" flipV="1">
              <a:off x="6227564" y="5467350"/>
              <a:ext cx="1883171" cy="946150"/>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2553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779AA-3850-4425-9EBF-E47891695EB7}"/>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F227CEAB-7C83-43F3-A32F-C97F95B1A7C9}"/>
              </a:ext>
            </a:extLst>
          </p:cNvPr>
          <p:cNvPicPr>
            <a:picLocks noChangeAspect="1"/>
          </p:cNvPicPr>
          <p:nvPr/>
        </p:nvPicPr>
        <p:blipFill>
          <a:blip r:embed="rId2"/>
          <a:stretch>
            <a:fillRect/>
          </a:stretch>
        </p:blipFill>
        <p:spPr>
          <a:xfrm>
            <a:off x="2136378" y="-2840518"/>
            <a:ext cx="15086716" cy="9805102"/>
          </a:xfrm>
          <a:prstGeom prst="rect">
            <a:avLst/>
          </a:prstGeom>
        </p:spPr>
      </p:pic>
      <p:sp>
        <p:nvSpPr>
          <p:cNvPr id="4" name="Arrow: Right 3">
            <a:extLst>
              <a:ext uri="{FF2B5EF4-FFF2-40B4-BE49-F238E27FC236}">
                <a16:creationId xmlns:a16="http://schemas.microsoft.com/office/drawing/2014/main" id="{5E16815E-CFC6-4111-A261-108C60982843}"/>
              </a:ext>
            </a:extLst>
          </p:cNvPr>
          <p:cNvSpPr/>
          <p:nvPr/>
        </p:nvSpPr>
        <p:spPr bwMode="auto">
          <a:xfrm>
            <a:off x="967027" y="6239629"/>
            <a:ext cx="993341" cy="450622"/>
          </a:xfrm>
          <a:prstGeom prst="rightArrow">
            <a:avLst/>
          </a:prstGeom>
          <a:solidFill>
            <a:srgbClr val="0078D4"/>
          </a:solidFill>
          <a:ln>
            <a:solidFill>
              <a:srgbClr val="0078D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3444121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6496D-79A1-40D1-84FF-663A645C3EBF}"/>
              </a:ext>
            </a:extLst>
          </p:cNvPr>
          <p:cNvSpPr>
            <a:spLocks noGrp="1"/>
          </p:cNvSpPr>
          <p:nvPr>
            <p:ph type="title"/>
          </p:nvPr>
        </p:nvSpPr>
        <p:spPr/>
        <p:txBody>
          <a:bodyPr/>
          <a:lstStyle/>
          <a:p>
            <a:r>
              <a:rPr lang="en-US" dirty="0"/>
              <a:t>Address Sanitizer</a:t>
            </a:r>
          </a:p>
        </p:txBody>
      </p:sp>
      <p:sp>
        <p:nvSpPr>
          <p:cNvPr id="5" name="Rectangle 4">
            <a:extLst>
              <a:ext uri="{FF2B5EF4-FFF2-40B4-BE49-F238E27FC236}">
                <a16:creationId xmlns:a16="http://schemas.microsoft.com/office/drawing/2014/main" id="{7067442C-B752-46D0-A9AC-C547025CE747}"/>
              </a:ext>
            </a:extLst>
          </p:cNvPr>
          <p:cNvSpPr/>
          <p:nvPr/>
        </p:nvSpPr>
        <p:spPr>
          <a:xfrm>
            <a:off x="3712333" y="2964246"/>
            <a:ext cx="3575722" cy="635430"/>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529" b="0" i="0" u="none" strike="noStrike" kern="1200" cap="none" spc="0" normalizeH="0" baseline="0" noProof="0" dirty="0">
                <a:ln>
                  <a:noFill/>
                </a:ln>
                <a:solidFill>
                  <a:srgbClr val="FFFFFF"/>
                </a:solidFill>
                <a:effectLst/>
                <a:uLnTx/>
                <a:uFillTx/>
                <a:latin typeface="Segoe UI Semibold"/>
                <a:ea typeface="+mn-ea"/>
                <a:cs typeface="+mn-cs"/>
              </a:rPr>
              <a:t>Why’d we do it ?</a:t>
            </a:r>
          </a:p>
        </p:txBody>
      </p:sp>
    </p:spTree>
    <p:extLst>
      <p:ext uri="{BB962C8B-B14F-4D97-AF65-F5344CB8AC3E}">
        <p14:creationId xmlns:p14="http://schemas.microsoft.com/office/powerpoint/2010/main" val="4196211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2A98A-1D00-4F8F-8C79-8F223F838BFE}"/>
              </a:ext>
            </a:extLst>
          </p:cNvPr>
          <p:cNvSpPr>
            <a:spLocks noGrp="1"/>
          </p:cNvSpPr>
          <p:nvPr>
            <p:ph type="title"/>
          </p:nvPr>
        </p:nvSpPr>
        <p:spPr>
          <a:xfrm>
            <a:off x="84698" y="293070"/>
            <a:ext cx="6315512" cy="4229235"/>
          </a:xfrm>
        </p:spPr>
        <p:txBody>
          <a:bodyPr/>
          <a:lstStyle/>
          <a:p>
            <a:r>
              <a:rPr lang="en-US" b="1" dirty="0"/>
              <a:t>C++ COM + Address Sanitizer</a:t>
            </a:r>
            <a:br>
              <a:rPr lang="en-US" dirty="0"/>
            </a:br>
            <a:br>
              <a:rPr lang="en-US" dirty="0"/>
            </a:br>
            <a:br>
              <a:rPr lang="en-US" dirty="0"/>
            </a:br>
            <a:br>
              <a:rPr lang="en-US" dirty="0"/>
            </a:br>
            <a:br>
              <a:rPr lang="en-US" dirty="0"/>
            </a:br>
            <a:r>
              <a:rPr lang="en-US" sz="1961" dirty="0">
                <a:latin typeface="Segoe UI Semilight" panose="020B0402040204020203" pitchFamily="34" charset="0"/>
                <a:cs typeface="Segoe UI Semilight" panose="020B0402040204020203" pitchFamily="34" charset="0"/>
              </a:rPr>
              <a:t>Compiler auto generates _event dispatching methods</a:t>
            </a:r>
            <a:br>
              <a:rPr lang="en-US" sz="1961" dirty="0">
                <a:latin typeface="Segoe UI Semilight" panose="020B0402040204020203" pitchFamily="34" charset="0"/>
                <a:cs typeface="Segoe UI Semilight" panose="020B0402040204020203" pitchFamily="34" charset="0"/>
              </a:rPr>
            </a:br>
            <a:br>
              <a:rPr lang="en-US" sz="1961" dirty="0">
                <a:latin typeface="Segoe UI Semilight" panose="020B0402040204020203" pitchFamily="34" charset="0"/>
                <a:cs typeface="Segoe UI Semilight" panose="020B0402040204020203" pitchFamily="34" charset="0"/>
              </a:rPr>
            </a:br>
            <a:r>
              <a:rPr lang="en-US" sz="1961" dirty="0">
                <a:latin typeface="Segoe UI Semilight" panose="020B0402040204020203" pitchFamily="34" charset="0"/>
                <a:cs typeface="Segoe UI Semilight" panose="020B0402040204020203" pitchFamily="34" charset="0"/>
              </a:rPr>
              <a:t>Specify a number of “hooks” called when “_raise”</a:t>
            </a:r>
            <a:br>
              <a:rPr lang="en-US" sz="1568" dirty="0"/>
            </a:br>
            <a:r>
              <a:rPr lang="en-US" dirty="0"/>
              <a:t> </a:t>
            </a:r>
          </a:p>
        </p:txBody>
      </p:sp>
      <p:pic>
        <p:nvPicPr>
          <p:cNvPr id="4" name="Picture 3">
            <a:extLst>
              <a:ext uri="{FF2B5EF4-FFF2-40B4-BE49-F238E27FC236}">
                <a16:creationId xmlns:a16="http://schemas.microsoft.com/office/drawing/2014/main" id="{CD70B9C0-4E20-4E13-8F21-E3BD80017512}"/>
              </a:ext>
            </a:extLst>
          </p:cNvPr>
          <p:cNvPicPr>
            <a:picLocks noChangeAspect="1"/>
          </p:cNvPicPr>
          <p:nvPr/>
        </p:nvPicPr>
        <p:blipFill>
          <a:blip r:embed="rId2"/>
          <a:stretch>
            <a:fillRect/>
          </a:stretch>
        </p:blipFill>
        <p:spPr>
          <a:xfrm>
            <a:off x="6623352" y="487"/>
            <a:ext cx="5568917" cy="6857027"/>
          </a:xfrm>
          <a:prstGeom prst="rect">
            <a:avLst/>
          </a:prstGeom>
        </p:spPr>
      </p:pic>
    </p:spTree>
    <p:extLst>
      <p:ext uri="{BB962C8B-B14F-4D97-AF65-F5344CB8AC3E}">
        <p14:creationId xmlns:p14="http://schemas.microsoft.com/office/powerpoint/2010/main" val="4027898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1408C6-FF25-4D1D-9ED6-E014A892BE79}"/>
              </a:ext>
            </a:extLst>
          </p:cNvPr>
          <p:cNvSpPr txBox="1"/>
          <p:nvPr/>
        </p:nvSpPr>
        <p:spPr>
          <a:xfrm>
            <a:off x="1004617" y="1310172"/>
            <a:ext cx="11337138" cy="5285101"/>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Running the test (</a:t>
            </a:r>
            <a:r>
              <a:rPr kumimoji="0" lang="en-US" sz="1372"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dev11\tfs184850.exe</a:t>
            </a:r>
            <a:r>
              <a:rPr kumimoji="0" lang="en-US" sz="1372"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gradFill>
                  <a:gsLst>
                    <a:gs pos="0">
                      <a:srgbClr val="FFFFFF"/>
                    </a:gs>
                    <a:gs pos="100000">
                      <a:srgbClr val="FFFFFF"/>
                    </a:gs>
                  </a:gsLst>
                  <a:lin ang="5400000" scaled="0"/>
                </a:gradFill>
                <a:effectLst/>
                <a:highlight>
                  <a:srgbClr val="FF0000"/>
                </a:highlight>
                <a:uLnTx/>
                <a:uFillTx/>
                <a:latin typeface="Segoe UI"/>
                <a:ea typeface="+mn-ea"/>
                <a:cs typeface="+mn-cs"/>
              </a:rPr>
              <a:t>==19988==ERROR: </a:t>
            </a:r>
            <a:r>
              <a:rPr kumimoji="0" lang="en-US" sz="1800" b="1" i="0" u="none" strike="noStrike" kern="1200" cap="none" spc="0" normalizeH="0" baseline="0" noProof="0" dirty="0" err="1">
                <a:ln>
                  <a:noFill/>
                </a:ln>
                <a:gradFill>
                  <a:gsLst>
                    <a:gs pos="0">
                      <a:srgbClr val="FFFFFF"/>
                    </a:gs>
                    <a:gs pos="100000">
                      <a:srgbClr val="FFFFFF"/>
                    </a:gs>
                  </a:gsLst>
                  <a:lin ang="5400000" scaled="0"/>
                </a:gradFill>
                <a:effectLst/>
                <a:highlight>
                  <a:srgbClr val="FF0000"/>
                </a:highlight>
                <a:uLnTx/>
                <a:uFillTx/>
                <a:latin typeface="Segoe UI"/>
                <a:ea typeface="+mn-ea"/>
                <a:cs typeface="+mn-cs"/>
              </a:rPr>
              <a:t>AddressSanitizer</a:t>
            </a:r>
            <a:r>
              <a:rPr kumimoji="0" lang="en-US" sz="1800" b="1" i="0" u="none" strike="noStrike" kern="1200" cap="none" spc="0" normalizeH="0" baseline="0" noProof="0" dirty="0">
                <a:ln>
                  <a:noFill/>
                </a:ln>
                <a:gradFill>
                  <a:gsLst>
                    <a:gs pos="0">
                      <a:srgbClr val="FFFFFF"/>
                    </a:gs>
                    <a:gs pos="100000">
                      <a:srgbClr val="FFFFFF"/>
                    </a:gs>
                  </a:gsLst>
                  <a:lin ang="5400000" scaled="0"/>
                </a:gradFill>
                <a:effectLst/>
                <a:highlight>
                  <a:srgbClr val="FF0000"/>
                </a:highlight>
                <a:uLnTx/>
                <a:uFillTx/>
                <a:latin typeface="Segoe UI"/>
                <a:ea typeface="+mn-ea"/>
                <a:cs typeface="+mn-cs"/>
              </a:rPr>
              <a:t>: new-delete-type-mismatch on 0x046006f0 in thread T0:</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object passed to delete has wrong type: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size of the allocated type:   16 bytes;</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size of the deallocated type: 8 bytes.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#0 0xb3a88f in operator delete(void *,unsigned int) d:\_work\5\s\llvm\projects\compiler-rt\lib\asan\asan_new_delete.cc:179</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#1 0xafe34a in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highlight>
                  <a:srgbClr val="FF0000"/>
                </a:highlight>
                <a:uLnTx/>
                <a:uFillTx/>
                <a:latin typeface="Segoe UI"/>
                <a:ea typeface="+mn-ea"/>
                <a:cs typeface="+mn-cs"/>
              </a:rPr>
              <a:t>CEventSrc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highlight>
                  <a:srgbClr val="FF0000"/>
                </a:highlight>
                <a:uLnTx/>
                <a:uFillTx/>
                <a:latin typeface="Segoe UI"/>
                <a:ea typeface="+mn-ea"/>
                <a:cs typeface="+mn-cs"/>
              </a:rPr>
              <a:t>::__RemoveEvent</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Handler_CEventSrc_event6&lt;class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&gt;(class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*,void (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enum</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ENUM_TYPE,int,int</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char,double,unsigned</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int &amp;)) *C:\</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qa</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\BE\Regress\dev11\tfs184850.inj:2:68</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#2 0xaff099 in main C:\msvc\msvc\src\qa\BE\Regress\dev11\tfs184850.cpp:99</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#3 0xb3b802 in _</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scrt_common_main_seh</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d:\agent\_work\1\s\src\vctools\crt\vcstartup\src\startup\exe_common.inl:288</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#4 0xaf9ae2 in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nogpfntStartup</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(C:\</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qa</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\BE\Regress\dev11\tfs184850.exe+0x409ae2)</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#5 0x756a0178  (C:\WINDOWS\System32\KERNEL32.DLL+0x6b820178)</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#6 0x779b662c  (C:\WINDOWS\SYSTEM32\ntdll.dll+0x4b2e662c)</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#7 0x779b65fc  (C:\WINDOWS\SYSTEM32\ntdll.dll+0x4b2e65fc)</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0x046006f0 is located 0 bytes inside of 16-byte region [0x046006f0,0x04600700)</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allocated by thread T0 here: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#0 0xb3a238 in operator new(unsigned int) d:\_work\5\s\llvm\projects\compiler-rt\lib\asan\asan_new_delete.cc:106</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#1 0xafde0e in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highlight>
                  <a:srgbClr val="FF0000"/>
                </a:highlight>
                <a:uLnTx/>
                <a:uFillTx/>
                <a:latin typeface="Segoe UI"/>
                <a:ea typeface="+mn-ea"/>
                <a:cs typeface="+mn-cs"/>
              </a:rPr>
              <a:t>CEventSrc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highlight>
                  <a:srgbClr val="FF0000"/>
                </a:highlight>
                <a:uLnTx/>
                <a:uFillTx/>
                <a:latin typeface="Segoe UI"/>
                <a:ea typeface="+mn-ea"/>
                <a:cs typeface="+mn-cs"/>
              </a:rPr>
              <a:t>::__AddEventHandler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_CEventSrc_event6&lt;class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&gt;(class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*,void (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CEventHandler</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enum</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ENUM_TYPE,int,int</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char,double,unsigned</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int &amp;)) *C:\</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qa</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\BE\Regress\dev11\tfs184850.inj:2:35</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#2 0xaff004 in main C:\msvc\msvc\src\qa\BE\Regress\dev11\tfs184850.cpp:85</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#3 0xb3b802 in _</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scrt_common_main_seh</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d:\agent\_work\1\s\src\vctools\crt\vcstartup\src\startup\exe_common.inl:288</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#4 0xaf9ae2 in </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nogpfntStartup</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(C:\</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msvc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src</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a:t>
            </a:r>
            <a:r>
              <a:rPr kumimoji="0" lang="en-US" sz="1176"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mn-ea"/>
                <a:cs typeface="+mn-cs"/>
              </a:rPr>
              <a:t>qa</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\BE\Regress\dev11\tfs184850.exe+0x409ae2)</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#5 0x756a0178  (C:\WINDOWS\System32\KERNEL32.DLL+0x6b820178)</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#6 0x779b662c  (C:\WINDOWS\SYSTEM32\ntdll.dll+0x4b2e662c)</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    </a:t>
            </a:r>
            <a:r>
              <a:rPr kumimoji="0" lang="en-US" sz="1176"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#7 0x779b65fc  (C:\WINDOWS\SYSTEM32\ntdll.dll+0x4b2e65fc)</a:t>
            </a:r>
          </a:p>
        </p:txBody>
      </p:sp>
      <p:sp>
        <p:nvSpPr>
          <p:cNvPr id="6" name="TextBox 5">
            <a:extLst>
              <a:ext uri="{FF2B5EF4-FFF2-40B4-BE49-F238E27FC236}">
                <a16:creationId xmlns:a16="http://schemas.microsoft.com/office/drawing/2014/main" id="{72203845-DE88-4885-9FE5-BFB067618CC4}"/>
              </a:ext>
            </a:extLst>
          </p:cNvPr>
          <p:cNvSpPr txBox="1"/>
          <p:nvPr/>
        </p:nvSpPr>
        <p:spPr>
          <a:xfrm>
            <a:off x="271764" y="262727"/>
            <a:ext cx="11844673" cy="57328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13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bold"/>
                <a:ea typeface="+mn-ea"/>
                <a:cs typeface="+mn-cs"/>
              </a:rPr>
              <a:t>Test Passed - for 7 years </a:t>
            </a:r>
          </a:p>
        </p:txBody>
      </p:sp>
    </p:spTree>
    <p:extLst>
      <p:ext uri="{BB962C8B-B14F-4D97-AF65-F5344CB8AC3E}">
        <p14:creationId xmlns:p14="http://schemas.microsoft.com/office/powerpoint/2010/main" val="26576298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99B0C-7581-4F85-A04C-D0DD1C2BC895}"/>
              </a:ext>
            </a:extLst>
          </p:cNvPr>
          <p:cNvSpPr>
            <a:spLocks noGrp="1"/>
          </p:cNvSpPr>
          <p:nvPr>
            <p:ph type="title"/>
          </p:nvPr>
        </p:nvSpPr>
        <p:spPr/>
        <p:txBody>
          <a:bodyPr/>
          <a:lstStyle/>
          <a:p>
            <a:r>
              <a:rPr lang="en-US" dirty="0"/>
              <a:t>Fuzzing</a:t>
            </a:r>
          </a:p>
        </p:txBody>
      </p:sp>
      <p:sp>
        <p:nvSpPr>
          <p:cNvPr id="3" name="Text Placeholder 2">
            <a:extLst>
              <a:ext uri="{FF2B5EF4-FFF2-40B4-BE49-F238E27FC236}">
                <a16:creationId xmlns:a16="http://schemas.microsoft.com/office/drawing/2014/main" id="{3F7A8E6E-7558-46A5-9503-26492EA7814D}"/>
              </a:ext>
            </a:extLst>
          </p:cNvPr>
          <p:cNvSpPr>
            <a:spLocks noGrp="1"/>
          </p:cNvSpPr>
          <p:nvPr>
            <p:ph type="body" sz="quarter" idx="10"/>
          </p:nvPr>
        </p:nvSpPr>
        <p:spPr>
          <a:xfrm>
            <a:off x="4145226" y="2998113"/>
            <a:ext cx="11018520" cy="430887"/>
          </a:xfrm>
        </p:spPr>
        <p:txBody>
          <a:bodyPr/>
          <a:lstStyle/>
          <a:p>
            <a:pPr marL="0" indent="0">
              <a:buNone/>
            </a:pPr>
            <a:r>
              <a:rPr lang="en-US" dirty="0"/>
              <a:t>What is it?</a:t>
            </a:r>
          </a:p>
        </p:txBody>
      </p:sp>
    </p:spTree>
    <p:extLst>
      <p:ext uri="{BB962C8B-B14F-4D97-AF65-F5344CB8AC3E}">
        <p14:creationId xmlns:p14="http://schemas.microsoft.com/office/powerpoint/2010/main" val="111035637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227BA2-8D23-4DC8-80D3-8FDA6DC5E207}"/>
              </a:ext>
            </a:extLst>
          </p:cNvPr>
          <p:cNvSpPr>
            <a:spLocks noGrp="1"/>
          </p:cNvSpPr>
          <p:nvPr>
            <p:ph type="body" sz="quarter" idx="10"/>
          </p:nvPr>
        </p:nvSpPr>
        <p:spPr>
          <a:xfrm>
            <a:off x="969800" y="3213556"/>
            <a:ext cx="11018520" cy="430887"/>
          </a:xfrm>
        </p:spPr>
        <p:txBody>
          <a:bodyPr/>
          <a:lstStyle/>
          <a:p>
            <a:pPr marL="0" indent="0">
              <a:buNone/>
            </a:pPr>
            <a:r>
              <a:rPr lang="en-US" dirty="0"/>
              <a:t>Automatically generate inputs to you program </a:t>
            </a:r>
            <a:r>
              <a:rPr lang="en-US" dirty="0">
                <a:solidFill>
                  <a:srgbClr val="FF0000"/>
                </a:solidFill>
              </a:rPr>
              <a:t>to blow it up</a:t>
            </a:r>
            <a:r>
              <a:rPr lang="en-US" dirty="0"/>
              <a:t>.</a:t>
            </a:r>
          </a:p>
        </p:txBody>
      </p:sp>
    </p:spTree>
    <p:extLst>
      <p:ext uri="{BB962C8B-B14F-4D97-AF65-F5344CB8AC3E}">
        <p14:creationId xmlns:p14="http://schemas.microsoft.com/office/powerpoint/2010/main" val="105918580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E6E6A-747D-4F42-8628-E0B41FA079D3}"/>
              </a:ext>
            </a:extLst>
          </p:cNvPr>
          <p:cNvSpPr>
            <a:spLocks noGrp="1"/>
          </p:cNvSpPr>
          <p:nvPr>
            <p:ph type="title"/>
          </p:nvPr>
        </p:nvSpPr>
        <p:spPr>
          <a:xfrm>
            <a:off x="179173" y="144059"/>
            <a:ext cx="10515600" cy="1325563"/>
          </a:xfrm>
        </p:spPr>
        <p:txBody>
          <a:bodyPr/>
          <a:lstStyle/>
          <a:p>
            <a:r>
              <a:rPr lang="en-US" dirty="0" err="1">
                <a:latin typeface="Segoe UI Light"/>
                <a:cs typeface="Calibri Light"/>
              </a:rPr>
              <a:t>Asan</a:t>
            </a:r>
            <a:r>
              <a:rPr lang="en-US" dirty="0">
                <a:latin typeface="Segoe UI Light"/>
                <a:cs typeface="Calibri Light"/>
              </a:rPr>
              <a:t> + fuzzing </a:t>
            </a:r>
            <a:endParaRPr lang="en-US" dirty="0">
              <a:latin typeface="Segoe UI Light"/>
            </a:endParaRPr>
          </a:p>
        </p:txBody>
      </p:sp>
      <p:sp>
        <p:nvSpPr>
          <p:cNvPr id="3" name="Content Placeholder 2">
            <a:extLst>
              <a:ext uri="{FF2B5EF4-FFF2-40B4-BE49-F238E27FC236}">
                <a16:creationId xmlns:a16="http://schemas.microsoft.com/office/drawing/2014/main" id="{550B0893-520E-4B00-BFF2-774A0CF35394}"/>
              </a:ext>
            </a:extLst>
          </p:cNvPr>
          <p:cNvSpPr>
            <a:spLocks noGrp="1"/>
          </p:cNvSpPr>
          <p:nvPr>
            <p:ph sz="half" idx="1"/>
          </p:nvPr>
        </p:nvSpPr>
        <p:spPr>
          <a:xfrm>
            <a:off x="681916" y="1408279"/>
            <a:ext cx="5181600" cy="4652710"/>
          </a:xfrm>
        </p:spPr>
        <p:txBody>
          <a:bodyPr vert="horz" lIns="91440" tIns="45720" rIns="91440" bIns="45720" rtlCol="0" anchor="t">
            <a:normAutofit fontScale="85000" lnSpcReduction="20000"/>
          </a:bodyPr>
          <a:lstStyle/>
          <a:p>
            <a:pPr marL="0" indent="0">
              <a:buNone/>
            </a:pPr>
            <a:r>
              <a:rPr lang="en-US" dirty="0"/>
              <a:t>**p = 13</a:t>
            </a:r>
          </a:p>
          <a:p>
            <a:pPr marL="0" indent="0">
              <a:buNone/>
            </a:pPr>
            <a:endParaRPr lang="en-US" dirty="0"/>
          </a:p>
          <a:p>
            <a:pPr marL="0" indent="0">
              <a:buNone/>
            </a:pPr>
            <a:r>
              <a:rPr lang="en-US" dirty="0">
                <a:latin typeface="Segoe UI Light"/>
                <a:cs typeface="Segoe UI Light"/>
              </a:rPr>
              <a:t>if (x[</a:t>
            </a:r>
            <a:r>
              <a:rPr lang="en-US" dirty="0" err="1">
                <a:latin typeface="Segoe UI Light"/>
                <a:cs typeface="Segoe UI Light"/>
              </a:rPr>
              <a:t>i</a:t>
            </a:r>
            <a:r>
              <a:rPr lang="en-US" dirty="0">
                <a:latin typeface="Segoe UI Light"/>
                <a:cs typeface="Segoe UI Light"/>
              </a:rPr>
              <a:t>] &lt; 37) {</a:t>
            </a:r>
          </a:p>
          <a:p>
            <a:pPr marL="0" indent="0">
              <a:buNone/>
            </a:pPr>
            <a:r>
              <a:rPr lang="en-US" dirty="0">
                <a:latin typeface="Segoe UI Light"/>
                <a:cs typeface="Segoe UI Light"/>
              </a:rPr>
              <a:t>    q-&gt;field = 13</a:t>
            </a:r>
          </a:p>
          <a:p>
            <a:pPr marL="0" indent="0">
              <a:buNone/>
            </a:pPr>
            <a:r>
              <a:rPr lang="en-US" dirty="0">
                <a:latin typeface="Segoe UI Light"/>
                <a:cs typeface="Segoe UI Light"/>
              </a:rPr>
              <a:t>}</a:t>
            </a:r>
          </a:p>
          <a:p>
            <a:pPr marL="0" indent="0">
              <a:buNone/>
            </a:pPr>
            <a:r>
              <a:rPr lang="en-US" dirty="0">
                <a:latin typeface="Segoe UI Light"/>
                <a:cs typeface="Segoe UI Light"/>
              </a:rPr>
              <a:t>else {</a:t>
            </a:r>
          </a:p>
          <a:p>
            <a:pPr marL="0" indent="0">
              <a:buNone/>
            </a:pPr>
            <a:r>
              <a:rPr lang="en-US" dirty="0">
                <a:latin typeface="Segoe UI Light"/>
                <a:cs typeface="Segoe UI Light"/>
              </a:rPr>
              <a:t>    obj-&gt;foo(&amp;q)</a:t>
            </a:r>
          </a:p>
          <a:p>
            <a:pPr marL="0" indent="0">
              <a:buNone/>
            </a:pPr>
            <a:r>
              <a:rPr lang="en-US" dirty="0">
                <a:latin typeface="Segoe UI Light"/>
                <a:cs typeface="Segoe UI Light"/>
              </a:rPr>
              <a:t>     if(q != </a:t>
            </a:r>
            <a:r>
              <a:rPr lang="en-US" dirty="0" err="1">
                <a:latin typeface="Segoe UI Light"/>
                <a:cs typeface="Segoe UI Light"/>
              </a:rPr>
              <a:t>nullptr</a:t>
            </a:r>
            <a:r>
              <a:rPr lang="en-US" dirty="0">
                <a:latin typeface="Segoe UI Light"/>
                <a:cs typeface="Segoe UI Light"/>
              </a:rPr>
              <a:t>)</a:t>
            </a:r>
          </a:p>
          <a:p>
            <a:pPr marL="0" indent="0">
              <a:buNone/>
            </a:pPr>
            <a:r>
              <a:rPr lang="en-US" dirty="0">
                <a:latin typeface="Segoe UI Light"/>
                <a:cs typeface="Segoe UI Light"/>
              </a:rPr>
              <a:t>        </a:t>
            </a:r>
            <a:r>
              <a:rPr lang="en-US" dirty="0" err="1">
                <a:latin typeface="Segoe UI Light"/>
                <a:cs typeface="Segoe UI Light"/>
              </a:rPr>
              <a:t>memcpy</a:t>
            </a:r>
            <a:r>
              <a:rPr lang="en-US" dirty="0">
                <a:latin typeface="Segoe UI Light"/>
                <a:cs typeface="Segoe UI Light"/>
              </a:rPr>
              <a:t>(q, input)</a:t>
            </a:r>
          </a:p>
          <a:p>
            <a:pPr marL="0" indent="0">
              <a:buNone/>
            </a:pPr>
            <a:r>
              <a:rPr lang="en-US" dirty="0">
                <a:latin typeface="Segoe UI Light"/>
                <a:cs typeface="Segoe UI Light"/>
              </a:rPr>
              <a:t>}</a:t>
            </a:r>
          </a:p>
          <a:p>
            <a:pPr marL="0" indent="0">
              <a:buNone/>
            </a:pPr>
            <a:endParaRPr lang="en-US" dirty="0">
              <a:latin typeface="Segoe UI Light"/>
              <a:cs typeface="Segoe UI Light"/>
            </a:endParaRPr>
          </a:p>
          <a:p>
            <a:pPr marL="0" indent="0">
              <a:buNone/>
            </a:pPr>
            <a:r>
              <a:rPr lang="en-US" dirty="0" err="1">
                <a:latin typeface="Segoe UI Light"/>
                <a:cs typeface="Segoe UI Light"/>
              </a:rPr>
              <a:t>printf</a:t>
            </a:r>
            <a:r>
              <a:rPr lang="en-US" dirty="0">
                <a:latin typeface="Segoe UI Light"/>
                <a:cs typeface="Segoe UI Light"/>
              </a:rPr>
              <a:t>(…);</a:t>
            </a:r>
          </a:p>
        </p:txBody>
      </p:sp>
      <p:sp>
        <p:nvSpPr>
          <p:cNvPr id="5" name="TextBox 4">
            <a:extLst>
              <a:ext uri="{FF2B5EF4-FFF2-40B4-BE49-F238E27FC236}">
                <a16:creationId xmlns:a16="http://schemas.microsoft.com/office/drawing/2014/main" id="{CCFA5E21-AB92-42ED-B105-94E9D33C06B3}"/>
              </a:ext>
            </a:extLst>
          </p:cNvPr>
          <p:cNvSpPr txBox="1"/>
          <p:nvPr/>
        </p:nvSpPr>
        <p:spPr>
          <a:xfrm>
            <a:off x="8037620" y="1071352"/>
            <a:ext cx="1910348" cy="646331"/>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**p = 13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if ( </a:t>
            </a: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Calibri"/>
              </a:rPr>
              <a:t>x[</a:t>
            </a:r>
            <a:r>
              <a:rPr kumimoji="0" lang="en-US" sz="1800" b="1" i="0" u="none" strike="noStrike" kern="1200" cap="none" spc="0" normalizeH="0" baseline="0" noProof="0" dirty="0" err="1">
                <a:ln>
                  <a:noFill/>
                </a:ln>
                <a:solidFill>
                  <a:srgbClr val="FFFFFF"/>
                </a:solidFill>
                <a:effectLst/>
                <a:uLnTx/>
                <a:uFillTx/>
                <a:latin typeface="Calibri" panose="020F0502020204030204"/>
                <a:ea typeface="+mn-ea"/>
                <a:cs typeface="Calibri"/>
              </a:rPr>
              <a:t>i</a:t>
            </a: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Calibri"/>
              </a:rPr>
              <a:t>] </a:t>
            </a: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 &lt; 37)</a:t>
            </a:r>
          </a:p>
        </p:txBody>
      </p:sp>
      <p:cxnSp>
        <p:nvCxnSpPr>
          <p:cNvPr id="6" name="Straight Arrow Connector 5">
            <a:extLst>
              <a:ext uri="{FF2B5EF4-FFF2-40B4-BE49-F238E27FC236}">
                <a16:creationId xmlns:a16="http://schemas.microsoft.com/office/drawing/2014/main" id="{E61F32C5-2A06-40F7-AAED-6092842836B9}"/>
              </a:ext>
            </a:extLst>
          </p:cNvPr>
          <p:cNvCxnSpPr/>
          <p:nvPr/>
        </p:nvCxnSpPr>
        <p:spPr>
          <a:xfrm flipH="1">
            <a:off x="8168287" y="1723841"/>
            <a:ext cx="779756" cy="78123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F501179-15B8-4EEF-A5D5-83F686051F48}"/>
              </a:ext>
            </a:extLst>
          </p:cNvPr>
          <p:cNvCxnSpPr>
            <a:cxnSpLocks/>
            <a:stCxn id="5" idx="2"/>
          </p:cNvCxnSpPr>
          <p:nvPr/>
        </p:nvCxnSpPr>
        <p:spPr>
          <a:xfrm>
            <a:off x="8992794" y="1717683"/>
            <a:ext cx="700745" cy="76149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E259A5A-3B49-4186-B30B-EC70B7A5F94A}"/>
              </a:ext>
            </a:extLst>
          </p:cNvPr>
          <p:cNvSpPr txBox="1"/>
          <p:nvPr/>
        </p:nvSpPr>
        <p:spPr>
          <a:xfrm>
            <a:off x="7291526" y="2490186"/>
            <a:ext cx="1470734"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q-&gt;field = 13</a:t>
            </a:r>
          </a:p>
        </p:txBody>
      </p:sp>
      <p:sp>
        <p:nvSpPr>
          <p:cNvPr id="9" name="TextBox 8">
            <a:extLst>
              <a:ext uri="{FF2B5EF4-FFF2-40B4-BE49-F238E27FC236}">
                <a16:creationId xmlns:a16="http://schemas.microsoft.com/office/drawing/2014/main" id="{667A5A8D-CCF0-4F31-8D46-BF5E298411EC}"/>
              </a:ext>
            </a:extLst>
          </p:cNvPr>
          <p:cNvSpPr txBox="1"/>
          <p:nvPr/>
        </p:nvSpPr>
        <p:spPr>
          <a:xfrm>
            <a:off x="9223436" y="2450526"/>
            <a:ext cx="1574307" cy="646331"/>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Calibri"/>
              </a:rPr>
              <a:t>obj-&gt;foo()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if (q != </a:t>
            </a:r>
            <a:r>
              <a:rPr kumimoji="0" lang="en-US" sz="1800" b="0" i="0" u="none" strike="noStrike" kern="1200" cap="none" spc="0" normalizeH="0" baseline="0" noProof="0" dirty="0" err="1">
                <a:ln>
                  <a:noFill/>
                </a:ln>
                <a:solidFill>
                  <a:srgbClr val="FFFFFF"/>
                </a:solidFill>
                <a:effectLst/>
                <a:uLnTx/>
                <a:uFillTx/>
                <a:latin typeface="Calibri" panose="020F0502020204030204"/>
                <a:ea typeface="+mn-ea"/>
                <a:cs typeface="Calibri"/>
              </a:rPr>
              <a:t>nullptr</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Calibri"/>
              </a:rPr>
              <a:t>)</a:t>
            </a:r>
          </a:p>
        </p:txBody>
      </p:sp>
      <p:cxnSp>
        <p:nvCxnSpPr>
          <p:cNvPr id="10" name="Straight Arrow Connector 9">
            <a:extLst>
              <a:ext uri="{FF2B5EF4-FFF2-40B4-BE49-F238E27FC236}">
                <a16:creationId xmlns:a16="http://schemas.microsoft.com/office/drawing/2014/main" id="{9E4413C9-20D4-4867-9C2C-F6F4ACD29B1B}"/>
              </a:ext>
            </a:extLst>
          </p:cNvPr>
          <p:cNvCxnSpPr>
            <a:cxnSpLocks/>
            <a:stCxn id="12" idx="2"/>
          </p:cNvCxnSpPr>
          <p:nvPr/>
        </p:nvCxnSpPr>
        <p:spPr>
          <a:xfrm flipH="1">
            <a:off x="9285442" y="4440371"/>
            <a:ext cx="1642288" cy="952844"/>
          </a:xfrm>
          <a:prstGeom prst="straightConnector1">
            <a:avLst/>
          </a:prstGeom>
          <a:ln w="158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0E41F0E-2B56-408A-AA05-C0C2BEF14706}"/>
              </a:ext>
            </a:extLst>
          </p:cNvPr>
          <p:cNvCxnSpPr>
            <a:cxnSpLocks/>
            <a:stCxn id="9" idx="2"/>
            <a:endCxn id="12" idx="0"/>
          </p:cNvCxnSpPr>
          <p:nvPr/>
        </p:nvCxnSpPr>
        <p:spPr>
          <a:xfrm>
            <a:off x="10010590" y="3096857"/>
            <a:ext cx="917140" cy="974182"/>
          </a:xfrm>
          <a:prstGeom prst="straightConnector1">
            <a:avLst/>
          </a:prstGeom>
          <a:ln w="158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3DA61B5-084D-46D8-80B1-7631F462CAA1}"/>
              </a:ext>
            </a:extLst>
          </p:cNvPr>
          <p:cNvSpPr txBox="1"/>
          <p:nvPr/>
        </p:nvSpPr>
        <p:spPr>
          <a:xfrm>
            <a:off x="9724979" y="4071039"/>
            <a:ext cx="2405502"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Calibri"/>
              </a:rPr>
              <a:t>CHK</a:t>
            </a: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a:t>
            </a:r>
            <a:r>
              <a:rPr kumimoji="0" lang="en-US" sz="1800" b="0" i="0" u="none" strike="noStrike" kern="1200" cap="none" spc="0" normalizeH="0" baseline="0" noProof="0" dirty="0" err="1">
                <a:ln>
                  <a:noFill/>
                </a:ln>
                <a:solidFill>
                  <a:srgbClr val="FFFFFF"/>
                </a:solidFill>
                <a:effectLst/>
                <a:uLnTx/>
                <a:uFillTx/>
                <a:latin typeface="Calibri" panose="020F0502020204030204"/>
                <a:ea typeface="+mn-ea"/>
                <a:cs typeface="Calibri"/>
              </a:rPr>
              <a:t>memcpy</a:t>
            </a: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 q, input)</a:t>
            </a:r>
          </a:p>
        </p:txBody>
      </p:sp>
      <p:sp>
        <p:nvSpPr>
          <p:cNvPr id="13" name="TextBox 12">
            <a:extLst>
              <a:ext uri="{FF2B5EF4-FFF2-40B4-BE49-F238E27FC236}">
                <a16:creationId xmlns:a16="http://schemas.microsoft.com/office/drawing/2014/main" id="{9C8DCF3B-8CF2-4A00-A36C-996E6694EE76}"/>
              </a:ext>
            </a:extLst>
          </p:cNvPr>
          <p:cNvSpPr txBox="1"/>
          <p:nvPr/>
        </p:nvSpPr>
        <p:spPr>
          <a:xfrm>
            <a:off x="8216283" y="5382826"/>
            <a:ext cx="1922015"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FFFFFF"/>
                </a:solidFill>
                <a:effectLst/>
                <a:uLnTx/>
                <a:uFillTx/>
                <a:latin typeface="Calibri" panose="020F0502020204030204"/>
                <a:ea typeface="+mn-ea"/>
                <a:cs typeface="Calibri"/>
              </a:rPr>
              <a:t>printf</a:t>
            </a: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Calibri"/>
              </a:rPr>
              <a:t>(... )</a:t>
            </a:r>
          </a:p>
        </p:txBody>
      </p:sp>
      <p:cxnSp>
        <p:nvCxnSpPr>
          <p:cNvPr id="14" name="Straight Arrow Connector 13">
            <a:extLst>
              <a:ext uri="{FF2B5EF4-FFF2-40B4-BE49-F238E27FC236}">
                <a16:creationId xmlns:a16="http://schemas.microsoft.com/office/drawing/2014/main" id="{E783DCFD-8293-4298-914D-86D1DF9E32C3}"/>
              </a:ext>
            </a:extLst>
          </p:cNvPr>
          <p:cNvCxnSpPr>
            <a:cxnSpLocks/>
            <a:stCxn id="9" idx="2"/>
          </p:cNvCxnSpPr>
          <p:nvPr/>
        </p:nvCxnSpPr>
        <p:spPr>
          <a:xfrm flipH="1">
            <a:off x="9186446" y="3096857"/>
            <a:ext cx="824144" cy="2298082"/>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599AD6A-8D61-43E0-9A17-6BDAEA718339}"/>
              </a:ext>
            </a:extLst>
          </p:cNvPr>
          <p:cNvCxnSpPr>
            <a:cxnSpLocks/>
            <a:endCxn id="13" idx="0"/>
          </p:cNvCxnSpPr>
          <p:nvPr/>
        </p:nvCxnSpPr>
        <p:spPr>
          <a:xfrm>
            <a:off x="8037620" y="2877475"/>
            <a:ext cx="1139671" cy="2505351"/>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AC058B3D-4F4F-4D47-B418-BC7A3F64B945}"/>
              </a:ext>
            </a:extLst>
          </p:cNvPr>
          <p:cNvSpPr txBox="1"/>
          <p:nvPr/>
        </p:nvSpPr>
        <p:spPr>
          <a:xfrm>
            <a:off x="737606" y="6323215"/>
            <a:ext cx="1143072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              (1-D linear)						              (2-D graph – or exact paths)   </a:t>
            </a:r>
          </a:p>
        </p:txBody>
      </p:sp>
    </p:spTree>
    <p:extLst>
      <p:ext uri="{BB962C8B-B14F-4D97-AF65-F5344CB8AC3E}">
        <p14:creationId xmlns:p14="http://schemas.microsoft.com/office/powerpoint/2010/main" val="632673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E6E6A-747D-4F42-8628-E0B41FA079D3}"/>
              </a:ext>
            </a:extLst>
          </p:cNvPr>
          <p:cNvSpPr>
            <a:spLocks noGrp="1"/>
          </p:cNvSpPr>
          <p:nvPr>
            <p:ph type="title"/>
          </p:nvPr>
        </p:nvSpPr>
        <p:spPr>
          <a:xfrm>
            <a:off x="477045" y="542221"/>
            <a:ext cx="10515600" cy="553998"/>
          </a:xfrm>
        </p:spPr>
        <p:txBody>
          <a:bodyPr/>
          <a:lstStyle/>
          <a:p>
            <a:r>
              <a:rPr lang="en-US" dirty="0">
                <a:latin typeface="Segoe UI Light"/>
                <a:cs typeface="Calibri Light"/>
              </a:rPr>
              <a:t>Fuzzing </a:t>
            </a:r>
            <a:endParaRPr lang="en-US" dirty="0">
              <a:latin typeface="Segoe UI Light"/>
            </a:endParaRPr>
          </a:p>
        </p:txBody>
      </p:sp>
      <p:sp>
        <p:nvSpPr>
          <p:cNvPr id="5" name="TextBox 4">
            <a:extLst>
              <a:ext uri="{FF2B5EF4-FFF2-40B4-BE49-F238E27FC236}">
                <a16:creationId xmlns:a16="http://schemas.microsoft.com/office/drawing/2014/main" id="{CCFA5E21-AB92-42ED-B105-94E9D33C06B3}"/>
              </a:ext>
            </a:extLst>
          </p:cNvPr>
          <p:cNvSpPr txBox="1"/>
          <p:nvPr/>
        </p:nvSpPr>
        <p:spPr>
          <a:xfrm>
            <a:off x="8245876" y="1365681"/>
            <a:ext cx="1470734"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a:endParaRPr>
          </a:p>
        </p:txBody>
      </p:sp>
      <p:cxnSp>
        <p:nvCxnSpPr>
          <p:cNvPr id="6" name="Straight Arrow Connector 5">
            <a:extLst>
              <a:ext uri="{FF2B5EF4-FFF2-40B4-BE49-F238E27FC236}">
                <a16:creationId xmlns:a16="http://schemas.microsoft.com/office/drawing/2014/main" id="{E61F32C5-2A06-40F7-AAED-6092842836B9}"/>
              </a:ext>
            </a:extLst>
          </p:cNvPr>
          <p:cNvCxnSpPr/>
          <p:nvPr/>
        </p:nvCxnSpPr>
        <p:spPr>
          <a:xfrm flipH="1">
            <a:off x="8168287" y="1723841"/>
            <a:ext cx="779756" cy="78123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F501179-15B8-4EEF-A5D5-83F686051F48}"/>
              </a:ext>
            </a:extLst>
          </p:cNvPr>
          <p:cNvCxnSpPr/>
          <p:nvPr/>
        </p:nvCxnSpPr>
        <p:spPr>
          <a:xfrm>
            <a:off x="8942958" y="1726152"/>
            <a:ext cx="951389" cy="72944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E259A5A-3B49-4186-B30B-EC70B7A5F94A}"/>
              </a:ext>
            </a:extLst>
          </p:cNvPr>
          <p:cNvSpPr txBox="1"/>
          <p:nvPr/>
        </p:nvSpPr>
        <p:spPr>
          <a:xfrm>
            <a:off x="7291526" y="2490186"/>
            <a:ext cx="1470734"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a:endParaRPr>
          </a:p>
        </p:txBody>
      </p:sp>
      <p:sp>
        <p:nvSpPr>
          <p:cNvPr id="9" name="TextBox 8">
            <a:extLst>
              <a:ext uri="{FF2B5EF4-FFF2-40B4-BE49-F238E27FC236}">
                <a16:creationId xmlns:a16="http://schemas.microsoft.com/office/drawing/2014/main" id="{667A5A8D-CCF0-4F31-8D46-BF5E298411EC}"/>
              </a:ext>
            </a:extLst>
          </p:cNvPr>
          <p:cNvSpPr txBox="1"/>
          <p:nvPr/>
        </p:nvSpPr>
        <p:spPr>
          <a:xfrm>
            <a:off x="9348186" y="2490186"/>
            <a:ext cx="1574307" cy="646331"/>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a:endParaRPr>
          </a:p>
        </p:txBody>
      </p:sp>
      <p:cxnSp>
        <p:nvCxnSpPr>
          <p:cNvPr id="10" name="Straight Arrow Connector 9">
            <a:extLst>
              <a:ext uri="{FF2B5EF4-FFF2-40B4-BE49-F238E27FC236}">
                <a16:creationId xmlns:a16="http://schemas.microsoft.com/office/drawing/2014/main" id="{9E4413C9-20D4-4867-9C2C-F6F4ACD29B1B}"/>
              </a:ext>
            </a:extLst>
          </p:cNvPr>
          <p:cNvCxnSpPr>
            <a:cxnSpLocks/>
          </p:cNvCxnSpPr>
          <p:nvPr/>
        </p:nvCxnSpPr>
        <p:spPr>
          <a:xfrm flipH="1">
            <a:off x="9196617" y="4483317"/>
            <a:ext cx="1401193" cy="86261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0E41F0E-2B56-408A-AA05-C0C2BEF14706}"/>
              </a:ext>
            </a:extLst>
          </p:cNvPr>
          <p:cNvCxnSpPr>
            <a:cxnSpLocks/>
          </p:cNvCxnSpPr>
          <p:nvPr/>
        </p:nvCxnSpPr>
        <p:spPr>
          <a:xfrm>
            <a:off x="10220509" y="3151666"/>
            <a:ext cx="529700" cy="9070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3DA61B5-084D-46D8-80B1-7631F462CAA1}"/>
              </a:ext>
            </a:extLst>
          </p:cNvPr>
          <p:cNvSpPr txBox="1"/>
          <p:nvPr/>
        </p:nvSpPr>
        <p:spPr>
          <a:xfrm>
            <a:off x="9907412" y="4081192"/>
            <a:ext cx="2174208" cy="338554"/>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Calibri" panose="020F0502020204030204"/>
                <a:ea typeface="+mn-ea"/>
                <a:cs typeface="Calibri"/>
              </a:rPr>
              <a:t>CHK (</a:t>
            </a:r>
            <a:r>
              <a:rPr kumimoji="0" lang="en-US" sz="1600" b="0" i="0" u="none" strike="noStrike" kern="1200" cap="none" spc="0" normalizeH="0" baseline="0" noProof="0" dirty="0" err="1">
                <a:ln>
                  <a:noFill/>
                </a:ln>
                <a:solidFill>
                  <a:srgbClr val="FFFFFF"/>
                </a:solidFill>
                <a:effectLst/>
                <a:uLnTx/>
                <a:uFillTx/>
                <a:latin typeface="Calibri" panose="020F0502020204030204"/>
                <a:ea typeface="+mn-ea"/>
                <a:cs typeface="Calibri"/>
              </a:rPr>
              <a:t>memcpy,q,input</a:t>
            </a:r>
            <a:r>
              <a:rPr kumimoji="0" lang="en-US" sz="1600" b="0" i="0" u="none" strike="noStrike" kern="1200" cap="none" spc="0" normalizeH="0" baseline="0" noProof="0" dirty="0">
                <a:ln>
                  <a:noFill/>
                </a:ln>
                <a:solidFill>
                  <a:srgbClr val="FFFFFF"/>
                </a:solidFill>
                <a:effectLst/>
                <a:uLnTx/>
                <a:uFillTx/>
                <a:latin typeface="Calibri" panose="020F0502020204030204"/>
                <a:ea typeface="+mn-ea"/>
                <a:cs typeface="Calibri"/>
              </a:rPr>
              <a:t>)</a:t>
            </a:r>
          </a:p>
        </p:txBody>
      </p:sp>
      <p:sp>
        <p:nvSpPr>
          <p:cNvPr id="13" name="TextBox 12">
            <a:extLst>
              <a:ext uri="{FF2B5EF4-FFF2-40B4-BE49-F238E27FC236}">
                <a16:creationId xmlns:a16="http://schemas.microsoft.com/office/drawing/2014/main" id="{9C8DCF3B-8CF2-4A00-A36C-996E6694EE76}"/>
              </a:ext>
            </a:extLst>
          </p:cNvPr>
          <p:cNvSpPr txBox="1"/>
          <p:nvPr/>
        </p:nvSpPr>
        <p:spPr>
          <a:xfrm>
            <a:off x="8216283" y="5382826"/>
            <a:ext cx="1922015" cy="369332"/>
          </a:xfrm>
          <a:prstGeom prst="rect">
            <a:avLst/>
          </a:prstGeom>
          <a:noFill/>
          <a:ln>
            <a:solidFill>
              <a:srgbClr val="00B0F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a:endParaRPr>
          </a:p>
        </p:txBody>
      </p:sp>
      <p:cxnSp>
        <p:nvCxnSpPr>
          <p:cNvPr id="14" name="Straight Arrow Connector 13">
            <a:extLst>
              <a:ext uri="{FF2B5EF4-FFF2-40B4-BE49-F238E27FC236}">
                <a16:creationId xmlns:a16="http://schemas.microsoft.com/office/drawing/2014/main" id="{E783DCFD-8293-4298-914D-86D1DF9E32C3}"/>
              </a:ext>
            </a:extLst>
          </p:cNvPr>
          <p:cNvCxnSpPr/>
          <p:nvPr/>
        </p:nvCxnSpPr>
        <p:spPr>
          <a:xfrm flipH="1">
            <a:off x="9186445" y="3148890"/>
            <a:ext cx="824145" cy="2246049"/>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599AD6A-8D61-43E0-9A17-6BDAEA718339}"/>
              </a:ext>
            </a:extLst>
          </p:cNvPr>
          <p:cNvCxnSpPr/>
          <p:nvPr/>
        </p:nvCxnSpPr>
        <p:spPr>
          <a:xfrm>
            <a:off x="8037620" y="2877475"/>
            <a:ext cx="1099350" cy="2490185"/>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338F74E-A904-494D-BB5B-FF77ECF5515E}"/>
              </a:ext>
            </a:extLst>
          </p:cNvPr>
          <p:cNvSpPr txBox="1"/>
          <p:nvPr/>
        </p:nvSpPr>
        <p:spPr>
          <a:xfrm>
            <a:off x="477045" y="3148890"/>
            <a:ext cx="6551437"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Calibri" panose="020F0502020204030204"/>
                <a:ea typeface="+mn-ea"/>
                <a:cs typeface="Calibri"/>
              </a:rPr>
              <a:t>Ensures red paths with </a:t>
            </a:r>
            <a:r>
              <a:rPr kumimoji="0" lang="en-US" sz="2800" b="0" i="0" u="none" strike="noStrike" kern="1200" cap="none" spc="0" normalizeH="0" baseline="0" noProof="0" dirty="0" err="1">
                <a:ln>
                  <a:noFill/>
                </a:ln>
                <a:solidFill>
                  <a:srgbClr val="FFFFFF"/>
                </a:solidFill>
                <a:effectLst/>
                <a:uLnTx/>
                <a:uFillTx/>
                <a:latin typeface="Calibri" panose="020F0502020204030204"/>
                <a:ea typeface="+mn-ea"/>
                <a:cs typeface="Calibri"/>
              </a:rPr>
              <a:t>Asan</a:t>
            </a:r>
            <a:r>
              <a:rPr kumimoji="0" lang="en-US" sz="2800" b="0" i="0" u="none" strike="noStrike" kern="1200" cap="none" spc="0" normalizeH="0" baseline="0" noProof="0" dirty="0">
                <a:ln>
                  <a:noFill/>
                </a:ln>
                <a:solidFill>
                  <a:srgbClr val="FFFFFF"/>
                </a:solidFill>
                <a:effectLst/>
                <a:uLnTx/>
                <a:uFillTx/>
                <a:latin typeface="Calibri" panose="020F0502020204030204"/>
                <a:ea typeface="+mn-ea"/>
                <a:cs typeface="Calibri"/>
              </a:rPr>
              <a:t> checks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Calibri" panose="020F0502020204030204"/>
                <a:ea typeface="+mn-ea"/>
                <a:cs typeface="Calibri"/>
              </a:rPr>
              <a:t>… ALL execute.</a:t>
            </a:r>
          </a:p>
        </p:txBody>
      </p:sp>
    </p:spTree>
    <p:extLst>
      <p:ext uri="{BB962C8B-B14F-4D97-AF65-F5344CB8AC3E}">
        <p14:creationId xmlns:p14="http://schemas.microsoft.com/office/powerpoint/2010/main" val="4044274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D7C94-42ED-488E-922B-F0F63E29A577}"/>
              </a:ext>
            </a:extLst>
          </p:cNvPr>
          <p:cNvSpPr>
            <a:spLocks noGrp="1"/>
          </p:cNvSpPr>
          <p:nvPr>
            <p:ph type="title"/>
          </p:nvPr>
        </p:nvSpPr>
        <p:spPr/>
        <p:txBody>
          <a:bodyPr/>
          <a:lstStyle/>
          <a:p>
            <a:r>
              <a:rPr lang="en-US" dirty="0"/>
              <a:t>Sanitizers + fuzzing</a:t>
            </a:r>
          </a:p>
        </p:txBody>
      </p:sp>
      <p:sp>
        <p:nvSpPr>
          <p:cNvPr id="3" name="Text Placeholder 2">
            <a:extLst>
              <a:ext uri="{FF2B5EF4-FFF2-40B4-BE49-F238E27FC236}">
                <a16:creationId xmlns:a16="http://schemas.microsoft.com/office/drawing/2014/main" id="{1D4FEC6B-287B-457C-8BD2-98D6C968BC2A}"/>
              </a:ext>
            </a:extLst>
          </p:cNvPr>
          <p:cNvSpPr>
            <a:spLocks noGrp="1"/>
          </p:cNvSpPr>
          <p:nvPr>
            <p:ph type="body" sz="quarter" idx="10"/>
          </p:nvPr>
        </p:nvSpPr>
        <p:spPr>
          <a:xfrm>
            <a:off x="1312826" y="3213556"/>
            <a:ext cx="11977421" cy="430887"/>
          </a:xfrm>
        </p:spPr>
        <p:txBody>
          <a:bodyPr/>
          <a:lstStyle/>
          <a:p>
            <a:pPr marL="0" indent="0">
              <a:buNone/>
            </a:pPr>
            <a:r>
              <a:rPr lang="en-US" i="1" dirty="0">
                <a:solidFill>
                  <a:schemeClr val="tx1"/>
                </a:solidFill>
                <a:cs typeface="Courier New" panose="02070309020205020404" pitchFamily="49" charset="0"/>
              </a:rPr>
              <a:t>…de facto</a:t>
            </a:r>
            <a:r>
              <a:rPr lang="en-US" dirty="0">
                <a:solidFill>
                  <a:schemeClr val="tx1"/>
                </a:solidFill>
                <a:cs typeface="Courier New" panose="02070309020205020404" pitchFamily="49" charset="0"/>
              </a:rPr>
              <a:t> standard for detecting memory safety issues.</a:t>
            </a:r>
            <a:endParaRPr lang="en-US" dirty="0">
              <a:solidFill>
                <a:schemeClr val="tx1"/>
              </a:solidFill>
            </a:endParaRPr>
          </a:p>
        </p:txBody>
      </p:sp>
    </p:spTree>
    <p:extLst>
      <p:ext uri="{BB962C8B-B14F-4D97-AF65-F5344CB8AC3E}">
        <p14:creationId xmlns:p14="http://schemas.microsoft.com/office/powerpoint/2010/main" val="3660070296"/>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1A4E52-335A-47D1-97C3-A85869E689E3}"/>
              </a:ext>
            </a:extLst>
          </p:cNvPr>
          <p:cNvSpPr>
            <a:spLocks noGrp="1"/>
          </p:cNvSpPr>
          <p:nvPr>
            <p:ph type="title"/>
          </p:nvPr>
        </p:nvSpPr>
        <p:spPr/>
        <p:txBody>
          <a:bodyPr/>
          <a:lstStyle/>
          <a:p>
            <a:r>
              <a:rPr lang="en-US" dirty="0"/>
              <a:t>Blackbox fuzzing</a:t>
            </a:r>
          </a:p>
        </p:txBody>
      </p:sp>
      <p:sp>
        <p:nvSpPr>
          <p:cNvPr id="6" name="Text Placeholder 5">
            <a:extLst>
              <a:ext uri="{FF2B5EF4-FFF2-40B4-BE49-F238E27FC236}">
                <a16:creationId xmlns:a16="http://schemas.microsoft.com/office/drawing/2014/main" id="{6BADC607-B9FA-42A1-BCED-809045FA403D}"/>
              </a:ext>
            </a:extLst>
          </p:cNvPr>
          <p:cNvSpPr>
            <a:spLocks noGrp="1"/>
          </p:cNvSpPr>
          <p:nvPr>
            <p:ph type="body" sz="quarter" idx="10"/>
          </p:nvPr>
        </p:nvSpPr>
        <p:spPr>
          <a:xfrm>
            <a:off x="4158271" y="1402175"/>
            <a:ext cx="11018520" cy="5084469"/>
          </a:xfrm>
        </p:spPr>
        <p:txBody>
          <a:bodyPr/>
          <a:lstStyle/>
          <a:p>
            <a:r>
              <a:rPr lang="en-US" dirty="0"/>
              <a:t>“stuck </a:t>
            </a:r>
            <a:r>
              <a:rPr lang="en-US" dirty="0" err="1"/>
              <a:t>evenflew</a:t>
            </a:r>
            <a:r>
              <a:rPr lang="en-US" dirty="0"/>
              <a:t>”</a:t>
            </a:r>
          </a:p>
          <a:p>
            <a:r>
              <a:rPr lang="en-US" dirty="0"/>
              <a:t>           …</a:t>
            </a:r>
          </a:p>
          <a:p>
            <a:r>
              <a:rPr lang="en-US" dirty="0"/>
              <a:t>           …</a:t>
            </a:r>
          </a:p>
          <a:p>
            <a:r>
              <a:rPr lang="en-US" dirty="0"/>
              <a:t>“</a:t>
            </a:r>
            <a:r>
              <a:rPr lang="en-US" dirty="0" err="1"/>
              <a:t>stukk</a:t>
            </a:r>
            <a:r>
              <a:rPr lang="en-US" dirty="0"/>
              <a:t> </a:t>
            </a:r>
            <a:r>
              <a:rPr lang="en-US" dirty="0" err="1"/>
              <a:t>ovenflew</a:t>
            </a:r>
            <a:r>
              <a:rPr lang="en-US" dirty="0"/>
              <a:t>”</a:t>
            </a:r>
          </a:p>
          <a:p>
            <a:r>
              <a:rPr lang="en-US" dirty="0"/>
              <a:t>           …</a:t>
            </a:r>
          </a:p>
          <a:p>
            <a:r>
              <a:rPr lang="en-US" dirty="0"/>
              <a:t>           …</a:t>
            </a:r>
          </a:p>
          <a:p>
            <a:r>
              <a:rPr lang="en-US" dirty="0"/>
              <a:t>“stuck overflew”</a:t>
            </a:r>
          </a:p>
          <a:p>
            <a:r>
              <a:rPr lang="en-US" dirty="0"/>
              <a:t>           …</a:t>
            </a:r>
          </a:p>
          <a:p>
            <a:r>
              <a:rPr lang="en-US" dirty="0"/>
              <a:t>           …</a:t>
            </a:r>
          </a:p>
          <a:p>
            <a:r>
              <a:rPr lang="en-US" dirty="0"/>
              <a:t>“stack overflow”</a:t>
            </a:r>
          </a:p>
        </p:txBody>
      </p:sp>
      <p:sp>
        <p:nvSpPr>
          <p:cNvPr id="3" name="TextBox 2">
            <a:extLst>
              <a:ext uri="{FF2B5EF4-FFF2-40B4-BE49-F238E27FC236}">
                <a16:creationId xmlns:a16="http://schemas.microsoft.com/office/drawing/2014/main" id="{6552FB18-C273-4088-A92A-7DA79B6531AE}"/>
              </a:ext>
            </a:extLst>
          </p:cNvPr>
          <p:cNvSpPr txBox="1"/>
          <p:nvPr/>
        </p:nvSpPr>
        <p:spPr>
          <a:xfrm>
            <a:off x="8873837" y="1468792"/>
            <a:ext cx="2036618"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SEED</a:t>
            </a:r>
          </a:p>
        </p:txBody>
      </p:sp>
      <p:sp>
        <p:nvSpPr>
          <p:cNvPr id="7" name="TextBox 6">
            <a:extLst>
              <a:ext uri="{FF2B5EF4-FFF2-40B4-BE49-F238E27FC236}">
                <a16:creationId xmlns:a16="http://schemas.microsoft.com/office/drawing/2014/main" id="{3ED233B3-FBE9-425C-B9CA-1AB2F5680853}"/>
              </a:ext>
            </a:extLst>
          </p:cNvPr>
          <p:cNvSpPr txBox="1"/>
          <p:nvPr/>
        </p:nvSpPr>
        <p:spPr>
          <a:xfrm>
            <a:off x="9060873" y="6030678"/>
            <a:ext cx="2036618"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0000"/>
                </a:solidFill>
                <a:effectLst/>
                <a:uLnTx/>
                <a:uFillTx/>
                <a:latin typeface="Segoe UI"/>
                <a:ea typeface="+mn-ea"/>
                <a:cs typeface="+mn-cs"/>
              </a:rPr>
              <a:t>EXCEPTION</a:t>
            </a:r>
          </a:p>
        </p:txBody>
      </p:sp>
      <p:sp>
        <p:nvSpPr>
          <p:cNvPr id="8" name="TextBox 7">
            <a:extLst>
              <a:ext uri="{FF2B5EF4-FFF2-40B4-BE49-F238E27FC236}">
                <a16:creationId xmlns:a16="http://schemas.microsoft.com/office/drawing/2014/main" id="{C6CE3967-350E-44B7-855B-AC4203DD7E61}"/>
              </a:ext>
            </a:extLst>
          </p:cNvPr>
          <p:cNvSpPr txBox="1"/>
          <p:nvPr/>
        </p:nvSpPr>
        <p:spPr>
          <a:xfrm>
            <a:off x="8977745" y="2989421"/>
            <a:ext cx="2036618"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Permutation</a:t>
            </a:r>
          </a:p>
        </p:txBody>
      </p:sp>
      <p:sp>
        <p:nvSpPr>
          <p:cNvPr id="9" name="TextBox 8">
            <a:extLst>
              <a:ext uri="{FF2B5EF4-FFF2-40B4-BE49-F238E27FC236}">
                <a16:creationId xmlns:a16="http://schemas.microsoft.com/office/drawing/2014/main" id="{DA3FF6D7-99EA-4BA5-B8C2-6AF61D2F700E}"/>
              </a:ext>
            </a:extLst>
          </p:cNvPr>
          <p:cNvSpPr txBox="1"/>
          <p:nvPr/>
        </p:nvSpPr>
        <p:spPr>
          <a:xfrm>
            <a:off x="8977745" y="4520164"/>
            <a:ext cx="2036618"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Permutation</a:t>
            </a:r>
          </a:p>
        </p:txBody>
      </p:sp>
    </p:spTree>
    <p:extLst>
      <p:ext uri="{BB962C8B-B14F-4D97-AF65-F5344CB8AC3E}">
        <p14:creationId xmlns:p14="http://schemas.microsoft.com/office/powerpoint/2010/main" val="5345036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8" grpId="0"/>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a:solidFill>
                  <a:srgbClr val="FFFFFF"/>
                </a:solidFill>
                <a:latin typeface="+mj-lt"/>
                <a:ea typeface="+mj-ea"/>
                <a:cs typeface="+mj-cs"/>
              </a:rPr>
              <a:t>Blackbox fuzzing</a:t>
            </a:r>
          </a:p>
        </p:txBody>
      </p:sp>
      <p:pic>
        <p:nvPicPr>
          <p:cNvPr id="20" name="Content Placeholder 4">
            <a:extLst>
              <a:ext uri="{FF2B5EF4-FFF2-40B4-BE49-F238E27FC236}">
                <a16:creationId xmlns:a16="http://schemas.microsoft.com/office/drawing/2014/main" id="{DD3644E1-005C-4DFB-A31B-9FADB84F8503}"/>
              </a:ext>
            </a:extLst>
          </p:cNvPr>
          <p:cNvPicPr>
            <a:picLocks noGrp="1" noChangeAspect="1"/>
          </p:cNvPicPr>
          <p:nvPr>
            <p:ph idx="1"/>
          </p:nvPr>
        </p:nvPicPr>
        <p:blipFill>
          <a:blip r:embed="rId3"/>
          <a:stretch>
            <a:fillRect/>
          </a:stretch>
        </p:blipFill>
        <p:spPr>
          <a:xfrm>
            <a:off x="5153822" y="524836"/>
            <a:ext cx="6553545" cy="5816270"/>
          </a:xfrm>
          <a:prstGeom prst="rect">
            <a:avLst/>
          </a:prstGeom>
        </p:spPr>
      </p:pic>
    </p:spTree>
    <p:extLst>
      <p:ext uri="{BB962C8B-B14F-4D97-AF65-F5344CB8AC3E}">
        <p14:creationId xmlns:p14="http://schemas.microsoft.com/office/powerpoint/2010/main" val="41361709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638B70D-7565-4AEE-9E3E-2E1F4E752D89}"/>
              </a:ext>
            </a:extLst>
          </p:cNvPr>
          <p:cNvSpPr>
            <a:spLocks noGrp="1"/>
          </p:cNvSpPr>
          <p:nvPr>
            <p:ph type="title"/>
          </p:nvPr>
        </p:nvSpPr>
        <p:spPr>
          <a:xfrm>
            <a:off x="951623" y="2598004"/>
            <a:ext cx="4161981" cy="1661993"/>
          </a:xfrm>
        </p:spPr>
        <p:txBody>
          <a:bodyPr/>
          <a:lstStyle/>
          <a:p>
            <a:r>
              <a:rPr lang="en-US" dirty="0"/>
              <a:t>Input Seed</a:t>
            </a:r>
            <a:br>
              <a:rPr lang="en-US" dirty="0"/>
            </a:br>
            <a:br>
              <a:rPr lang="en-US" dirty="0"/>
            </a:br>
            <a:r>
              <a:rPr lang="en-US" dirty="0"/>
              <a:t>Scanned PDF</a:t>
            </a:r>
          </a:p>
        </p:txBody>
      </p:sp>
      <p:pic>
        <p:nvPicPr>
          <p:cNvPr id="4" name="Picture 3">
            <a:extLst>
              <a:ext uri="{FF2B5EF4-FFF2-40B4-BE49-F238E27FC236}">
                <a16:creationId xmlns:a16="http://schemas.microsoft.com/office/drawing/2014/main" id="{5296AD6F-9D66-4954-AAA0-132E52115509}"/>
              </a:ext>
            </a:extLst>
          </p:cNvPr>
          <p:cNvPicPr>
            <a:picLocks noChangeAspect="1"/>
          </p:cNvPicPr>
          <p:nvPr/>
        </p:nvPicPr>
        <p:blipFill>
          <a:blip r:embed="rId2"/>
          <a:stretch>
            <a:fillRect/>
          </a:stretch>
        </p:blipFill>
        <p:spPr>
          <a:xfrm>
            <a:off x="5436870" y="0"/>
            <a:ext cx="6652260" cy="6858000"/>
          </a:xfrm>
          <a:prstGeom prst="rect">
            <a:avLst/>
          </a:prstGeom>
          <a:noFill/>
        </p:spPr>
      </p:pic>
      <p:sp>
        <p:nvSpPr>
          <p:cNvPr id="3" name="Arrow: Right 2">
            <a:extLst>
              <a:ext uri="{FF2B5EF4-FFF2-40B4-BE49-F238E27FC236}">
                <a16:creationId xmlns:a16="http://schemas.microsoft.com/office/drawing/2014/main" id="{2344518F-9EDC-4C45-91F4-EF940798FD7D}"/>
              </a:ext>
            </a:extLst>
          </p:cNvPr>
          <p:cNvSpPr/>
          <p:nvPr/>
        </p:nvSpPr>
        <p:spPr bwMode="auto">
          <a:xfrm>
            <a:off x="4273533" y="1047655"/>
            <a:ext cx="1001704" cy="533017"/>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5957413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Title 1">
            <a:extLst>
              <a:ext uri="{FF2B5EF4-FFF2-40B4-BE49-F238E27FC236}">
                <a16:creationId xmlns:a16="http://schemas.microsoft.com/office/drawing/2014/main" id="{5FB50D9A-A491-4404-8789-29497CC97B24}"/>
              </a:ext>
            </a:extLst>
          </p:cNvPr>
          <p:cNvSpPr>
            <a:spLocks noGrp="1"/>
          </p:cNvSpPr>
          <p:nvPr>
            <p:ph type="title"/>
          </p:nvPr>
        </p:nvSpPr>
        <p:spPr>
          <a:xfrm>
            <a:off x="584200" y="2981637"/>
            <a:ext cx="2925119" cy="430887"/>
          </a:xfrm>
        </p:spPr>
        <p:txBody>
          <a:bodyPr/>
          <a:lstStyle/>
          <a:p>
            <a:r>
              <a:rPr lang="en-US" dirty="0"/>
              <a:t>MSRD Results</a:t>
            </a:r>
          </a:p>
        </p:txBody>
      </p:sp>
      <p:pic>
        <p:nvPicPr>
          <p:cNvPr id="3074" name="Picture 1" descr="image001">
            <a:extLst>
              <a:ext uri="{FF2B5EF4-FFF2-40B4-BE49-F238E27FC236}">
                <a16:creationId xmlns:a16="http://schemas.microsoft.com/office/drawing/2014/main" id="{B8C6DBBA-A1A0-4965-9F58-36D44CDD2FB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929448" y="1124877"/>
            <a:ext cx="7898027" cy="50547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46430918"/>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B66FE93-9366-4D51-BD98-AAE5DA14E2E6}"/>
              </a:ext>
            </a:extLst>
          </p:cNvPr>
          <p:cNvSpPr>
            <a:spLocks noGrp="1"/>
          </p:cNvSpPr>
          <p:nvPr>
            <p:ph type="title"/>
          </p:nvPr>
        </p:nvSpPr>
        <p:spPr>
          <a:xfrm>
            <a:off x="161072" y="152853"/>
            <a:ext cx="7595974" cy="1107996"/>
          </a:xfrm>
        </p:spPr>
        <p:txBody>
          <a:bodyPr/>
          <a:lstStyle/>
          <a:p>
            <a:r>
              <a:rPr lang="en-US" dirty="0"/>
              <a:t>Microsoft Security Risk Detection MSRD</a:t>
            </a:r>
          </a:p>
        </p:txBody>
      </p:sp>
      <p:sp>
        <p:nvSpPr>
          <p:cNvPr id="11" name="Text Placeholder 2">
            <a:extLst>
              <a:ext uri="{FF2B5EF4-FFF2-40B4-BE49-F238E27FC236}">
                <a16:creationId xmlns:a16="http://schemas.microsoft.com/office/drawing/2014/main" id="{FFEF4E6E-9CD8-4BA7-8599-BA096C23E84C}"/>
              </a:ext>
            </a:extLst>
          </p:cNvPr>
          <p:cNvSpPr>
            <a:spLocks noGrp="1"/>
          </p:cNvSpPr>
          <p:nvPr>
            <p:ph type="body" sz="quarter" idx="10"/>
          </p:nvPr>
        </p:nvSpPr>
        <p:spPr>
          <a:xfrm>
            <a:off x="294148" y="2765686"/>
            <a:ext cx="4162425" cy="2154436"/>
          </a:xfrm>
        </p:spPr>
        <p:txBody>
          <a:bodyPr/>
          <a:lstStyle/>
          <a:p>
            <a:pPr marL="342900" indent="-342900">
              <a:buFontTx/>
              <a:buChar char="-"/>
            </a:pPr>
            <a:r>
              <a:rPr lang="en-US" dirty="0"/>
              <a:t>Scales in the Cloud</a:t>
            </a:r>
          </a:p>
          <a:p>
            <a:pPr marL="342900" indent="-342900">
              <a:buFontTx/>
              <a:buChar char="-"/>
            </a:pPr>
            <a:r>
              <a:rPr lang="en-US" dirty="0"/>
              <a:t>Bundled </a:t>
            </a:r>
            <a:r>
              <a:rPr lang="en-US" dirty="0" err="1"/>
              <a:t>Fuzzers</a:t>
            </a:r>
            <a:endParaRPr lang="en-US" dirty="0"/>
          </a:p>
          <a:p>
            <a:pPr marL="342900" indent="-342900">
              <a:buFontTx/>
              <a:buChar char="-"/>
            </a:pPr>
            <a:r>
              <a:rPr lang="en-US" dirty="0"/>
              <a:t>Web Scanning</a:t>
            </a:r>
          </a:p>
          <a:p>
            <a:pPr marL="342900" indent="-342900">
              <a:buFontTx/>
              <a:buChar char="-"/>
            </a:pPr>
            <a:r>
              <a:rPr lang="en-US" dirty="0"/>
              <a:t>Rest API’s</a:t>
            </a:r>
          </a:p>
          <a:p>
            <a:pPr marL="342900" indent="-342900">
              <a:buFontTx/>
              <a:buChar char="-"/>
            </a:pPr>
            <a:r>
              <a:rPr lang="en-US" dirty="0"/>
              <a:t>AI and Whitebox</a:t>
            </a:r>
          </a:p>
          <a:p>
            <a:pPr marL="342900" indent="-342900">
              <a:buFontTx/>
              <a:buChar char="-"/>
            </a:pPr>
            <a:endParaRPr lang="en-US" dirty="0"/>
          </a:p>
        </p:txBody>
      </p:sp>
      <p:pic>
        <p:nvPicPr>
          <p:cNvPr id="4" name="Picture 3" descr="A screenshot of a cell phone&#10;&#10;Description automatically generated">
            <a:extLst>
              <a:ext uri="{FF2B5EF4-FFF2-40B4-BE49-F238E27FC236}">
                <a16:creationId xmlns:a16="http://schemas.microsoft.com/office/drawing/2014/main" id="{13177F0C-19D4-43C4-B33E-21247C57BFD3}"/>
              </a:ext>
            </a:extLst>
          </p:cNvPr>
          <p:cNvPicPr>
            <a:picLocks noChangeAspect="1"/>
          </p:cNvPicPr>
          <p:nvPr/>
        </p:nvPicPr>
        <p:blipFill>
          <a:blip r:embed="rId2"/>
          <a:stretch>
            <a:fillRect/>
          </a:stretch>
        </p:blipFill>
        <p:spPr>
          <a:xfrm>
            <a:off x="3821518" y="2134630"/>
            <a:ext cx="8267135" cy="3513531"/>
          </a:xfrm>
          <a:prstGeom prst="rect">
            <a:avLst/>
          </a:prstGeom>
          <a:noFill/>
        </p:spPr>
      </p:pic>
    </p:spTree>
    <p:extLst>
      <p:ext uri="{BB962C8B-B14F-4D97-AF65-F5344CB8AC3E}">
        <p14:creationId xmlns:p14="http://schemas.microsoft.com/office/powerpoint/2010/main" val="100126810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83759-D46E-40E9-937D-743B3A84A04E}"/>
              </a:ext>
            </a:extLst>
          </p:cNvPr>
          <p:cNvSpPr>
            <a:spLocks noGrp="1"/>
          </p:cNvSpPr>
          <p:nvPr>
            <p:ph type="title"/>
          </p:nvPr>
        </p:nvSpPr>
        <p:spPr>
          <a:xfrm>
            <a:off x="588263" y="457200"/>
            <a:ext cx="11018520" cy="553998"/>
          </a:xfrm>
        </p:spPr>
        <p:txBody>
          <a:bodyPr/>
          <a:lstStyle/>
          <a:p>
            <a:r>
              <a:rPr lang="en-US" dirty="0">
                <a:solidFill>
                  <a:schemeClr val="tx1"/>
                </a:solidFill>
              </a:rPr>
              <a:t>Microsoft Security Risk Detection ‘Whitebox’ fuzzing</a:t>
            </a:r>
          </a:p>
        </p:txBody>
      </p:sp>
      <p:sp>
        <p:nvSpPr>
          <p:cNvPr id="4" name="Rectangle 3">
            <a:extLst>
              <a:ext uri="{FF2B5EF4-FFF2-40B4-BE49-F238E27FC236}">
                <a16:creationId xmlns:a16="http://schemas.microsoft.com/office/drawing/2014/main" id="{F23090EF-43D0-433E-9861-36213A7F1C10}"/>
              </a:ext>
            </a:extLst>
          </p:cNvPr>
          <p:cNvSpPr/>
          <p:nvPr/>
        </p:nvSpPr>
        <p:spPr bwMode="black">
          <a:xfrm>
            <a:off x="1580395" y="1923398"/>
            <a:ext cx="9237643" cy="3936146"/>
          </a:xfrm>
          <a:prstGeom prst="rect">
            <a:avLst/>
          </a:prstGeom>
          <a:solidFill>
            <a:schemeClr val="bg1">
              <a:lumMod val="75000"/>
              <a:lumOff val="25000"/>
            </a:schemeClr>
          </a:solidFill>
          <a:ln>
            <a:noFill/>
          </a:ln>
        </p:spPr>
        <p:txBody>
          <a:bodyPr vert="horz" wrap="square" lIns="68578" tIns="34288" rIns="68578" bIns="34288" numCol="1" rtlCol="0" anchor="t" anchorCtr="0" compatLnSpc="1">
            <a:prstTxWarp prst="textNoShape">
              <a:avLst/>
            </a:prstTxWarp>
          </a:bodyPr>
          <a:lstStyle/>
          <a:p>
            <a:pPr marL="0" marR="0" lvl="0" indent="0" algn="ctr" defTabSz="896386" rtl="0" eaLnBrk="1" fontAlgn="auto" latinLnBrk="0" hangingPunct="1">
              <a:lnSpc>
                <a:spcPct val="100000"/>
              </a:lnSpc>
              <a:spcBef>
                <a:spcPts val="0"/>
              </a:spcBef>
              <a:spcAft>
                <a:spcPts val="0"/>
              </a:spcAft>
              <a:buClrTx/>
              <a:buSzTx/>
              <a:buFontTx/>
              <a:buNone/>
              <a:tabLst/>
              <a:defRPr/>
            </a:pPr>
            <a:endParaRPr kumimoji="0" lang="en-US" sz="1323" b="0" i="0" u="none" strike="noStrike" kern="0" cap="none" spc="0" normalizeH="0" baseline="0" noProof="0" dirty="0">
              <a:ln>
                <a:noFill/>
              </a:ln>
              <a:solidFill>
                <a:srgbClr val="000000"/>
              </a:solidFill>
              <a:effectLst/>
              <a:uLnTx/>
              <a:uFillTx/>
              <a:latin typeface="Segoe UI"/>
              <a:ea typeface="+mn-ea"/>
              <a:cs typeface="+mn-cs"/>
            </a:endParaRPr>
          </a:p>
        </p:txBody>
      </p:sp>
      <p:sp>
        <p:nvSpPr>
          <p:cNvPr id="5" name="Rectangle 3">
            <a:extLst>
              <a:ext uri="{FF2B5EF4-FFF2-40B4-BE49-F238E27FC236}">
                <a16:creationId xmlns:a16="http://schemas.microsoft.com/office/drawing/2014/main" id="{A5D9F34F-40BC-4D62-9BD6-2BF3D70E89EE}"/>
              </a:ext>
            </a:extLst>
          </p:cNvPr>
          <p:cNvSpPr txBox="1">
            <a:spLocks noChangeArrowheads="1"/>
          </p:cNvSpPr>
          <p:nvPr/>
        </p:nvSpPr>
        <p:spPr bwMode="auto">
          <a:xfrm>
            <a:off x="2124629" y="2393848"/>
            <a:ext cx="2599918" cy="2763445"/>
          </a:xfrm>
          <a:prstGeom prst="rect">
            <a:avLst/>
          </a:prstGeom>
          <a:noFill/>
          <a:ln w="9525">
            <a:noFill/>
            <a:miter lim="800000"/>
            <a:headEnd/>
            <a:tailEnd/>
          </a:ln>
        </p:spPr>
        <p:txBody>
          <a:bodyPr vert="horz" wrap="square" lIns="91427" tIns="45713" rIns="91427" bIns="45713" numCol="1" anchor="t" anchorCtr="0" compatLnSpc="1">
            <a:prstTxWarp prst="textNoShape">
              <a:avLst/>
            </a:prstTxWarp>
          </a:bodyPr>
          <a:lstStyle>
            <a:lvl1pPr marL="342900" indent="-342900" algn="l" rtl="0" eaLnBrk="0" fontAlgn="base" hangingPunct="0">
              <a:spcBef>
                <a:spcPct val="8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4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000">
                <a:solidFill>
                  <a:schemeClr val="tx1"/>
                </a:solidFill>
                <a:latin typeface="+mn-lt"/>
              </a:defRPr>
            </a:lvl5pPr>
            <a:lvl6pPr marL="2514600" indent="-228600" algn="l" rtl="0" eaLnBrk="0" fontAlgn="base" hangingPunct="0">
              <a:spcBef>
                <a:spcPct val="20000"/>
              </a:spcBef>
              <a:spcAft>
                <a:spcPct val="0"/>
              </a:spcAft>
              <a:buChar char="•"/>
              <a:defRPr sz="1000">
                <a:solidFill>
                  <a:schemeClr val="tx1"/>
                </a:solidFill>
                <a:latin typeface="+mn-lt"/>
              </a:defRPr>
            </a:lvl6pPr>
            <a:lvl7pPr marL="2971800" indent="-228600" algn="l" rtl="0" eaLnBrk="0" fontAlgn="base" hangingPunct="0">
              <a:spcBef>
                <a:spcPct val="20000"/>
              </a:spcBef>
              <a:spcAft>
                <a:spcPct val="0"/>
              </a:spcAft>
              <a:buChar char="•"/>
              <a:defRPr sz="1000">
                <a:solidFill>
                  <a:schemeClr val="tx1"/>
                </a:solidFill>
                <a:latin typeface="+mn-lt"/>
              </a:defRPr>
            </a:lvl7pPr>
            <a:lvl8pPr marL="3429000" indent="-228600" algn="l" rtl="0" eaLnBrk="0" fontAlgn="base" hangingPunct="0">
              <a:spcBef>
                <a:spcPct val="20000"/>
              </a:spcBef>
              <a:spcAft>
                <a:spcPct val="0"/>
              </a:spcAft>
              <a:buChar char="•"/>
              <a:defRPr sz="1000">
                <a:solidFill>
                  <a:schemeClr val="tx1"/>
                </a:solidFill>
                <a:latin typeface="+mn-lt"/>
              </a:defRPr>
            </a:lvl8pPr>
            <a:lvl9pPr marL="3886200" indent="-228600" algn="l" rtl="0" eaLnBrk="0" fontAlgn="base" hangingPunct="0">
              <a:spcBef>
                <a:spcPct val="20000"/>
              </a:spcBef>
              <a:spcAft>
                <a:spcPct val="0"/>
              </a:spcAft>
              <a:buChar char="•"/>
              <a:defRPr sz="1000">
                <a:solidFill>
                  <a:schemeClr val="tx1"/>
                </a:solidFill>
                <a:latin typeface="+mn-lt"/>
              </a:defRPr>
            </a:lvl9pPr>
          </a:lstStyle>
          <a:p>
            <a:pPr marL="336145" marR="0" lvl="0" indent="-336145" algn="l" defTabSz="896386" rtl="0" eaLnBrk="1" fontAlgn="base" latinLnBrk="0" hangingPunct="1">
              <a:lnSpc>
                <a:spcPct val="100000"/>
              </a:lnSpc>
              <a:spcBef>
                <a:spcPct val="80000"/>
              </a:spcBef>
              <a:spcAft>
                <a:spcPct val="0"/>
              </a:spcAft>
              <a:buClrTx/>
              <a:buSzTx/>
              <a:buFontTx/>
              <a:buNone/>
              <a:tabLst/>
              <a:defRPr/>
            </a:pPr>
            <a:endParaRPr kumimoji="0" lang="en-US" sz="882" b="1" i="0" u="none" strike="noStrike" kern="0" cap="none" spc="0" normalizeH="0" baseline="0" noProof="0" dirty="0">
              <a:ln>
                <a:noFill/>
              </a:ln>
              <a:solidFill>
                <a:srgbClr val="FFFFFF"/>
              </a:solidFill>
              <a:effectLst/>
              <a:uLnTx/>
              <a:uFillTx/>
              <a:latin typeface="Courier New" pitchFamily="49" charset="0"/>
              <a:ea typeface="+mn-ea"/>
              <a:cs typeface="+mn-cs"/>
            </a:endParaRPr>
          </a:p>
          <a:p>
            <a:pPr marL="336145" marR="0" lvl="0" indent="-336145" algn="l" defTabSz="896386" rtl="0" eaLnBrk="1" fontAlgn="base" latinLnBrk="0" hangingPunct="1">
              <a:lnSpc>
                <a:spcPct val="100000"/>
              </a:lnSpc>
              <a:spcBef>
                <a:spcPts val="392"/>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void top(char input[4]) </a:t>
            </a:r>
          </a:p>
          <a:p>
            <a:pPr marL="336145" marR="0" lvl="0" indent="-336145" algn="l" defTabSz="896386" rtl="0" eaLnBrk="1" fontAlgn="base" latinLnBrk="0" hangingPunct="1">
              <a:lnSpc>
                <a:spcPct val="100000"/>
              </a:lnSpc>
              <a:spcBef>
                <a:spcPts val="392"/>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a:p>
            <a:pPr marL="448193" marR="0" lvl="0" indent="-336145" algn="l" defTabSz="896386" rtl="0" eaLnBrk="1" fontAlgn="base" latinLnBrk="0" hangingPunct="1">
              <a:lnSpc>
                <a:spcPct val="100000"/>
              </a:lnSpc>
              <a:spcBef>
                <a:spcPts val="392"/>
              </a:spcBef>
              <a:spcAft>
                <a:spcPct val="0"/>
              </a:spcAft>
              <a:buClrTx/>
              <a:buSzTx/>
              <a:buFontTx/>
              <a:buNone/>
              <a:tabLst/>
              <a:defRPr/>
            </a:pP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int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 = 0;</a:t>
            </a:r>
          </a:p>
          <a:p>
            <a:pPr marL="448193" marR="0" lvl="0" indent="-336145" algn="l" defTabSz="896386" rtl="0" eaLnBrk="1" fontAlgn="base" latinLnBrk="0" hangingPunct="1">
              <a:lnSpc>
                <a:spcPct val="100000"/>
              </a:lnSpc>
              <a:spcBef>
                <a:spcPct val="80000"/>
              </a:spcBef>
              <a:spcAft>
                <a:spcPct val="0"/>
              </a:spcAft>
              <a:buClrTx/>
              <a:buSzTx/>
              <a:buFontTx/>
              <a:buNone/>
              <a:tabLst/>
              <a:defRPr/>
            </a:pPr>
            <a:r>
              <a:rPr kumimoji="0" lang="en-US" sz="980" b="0" i="0" u="none" strike="noStrike" kern="0" cap="none" spc="0" normalizeH="0" baseline="0" noProof="0" dirty="0">
                <a:ln>
                  <a:noFill/>
                </a:ln>
                <a:solidFill>
                  <a:srgbClr val="FFFFFF"/>
                </a:solidFill>
                <a:effectLst/>
                <a:uLnTx/>
                <a:uFillTx/>
                <a:latin typeface="Lucida Console" pitchFamily="49" charset="0"/>
                <a:ea typeface="+mn-ea"/>
                <a:cs typeface="+mn-cs"/>
              </a:rPr>
              <a:t>if</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 (input[0] == ‘b’)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a:p>
            <a:pPr marL="448193" marR="0" lvl="0" indent="-336145" algn="l" defTabSz="896386" rtl="0" eaLnBrk="1" fontAlgn="base" latinLnBrk="0" hangingPunct="1">
              <a:lnSpc>
                <a:spcPct val="100000"/>
              </a:lnSpc>
              <a:spcBef>
                <a:spcPct val="80000"/>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if (input[1] == ‘a’)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a:p>
            <a:pPr marL="448193" marR="0" lvl="0" indent="-336145" algn="l" defTabSz="896386" rtl="0" eaLnBrk="1" fontAlgn="base" latinLnBrk="0" hangingPunct="1">
              <a:lnSpc>
                <a:spcPct val="100000"/>
              </a:lnSpc>
              <a:spcBef>
                <a:spcPct val="80000"/>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if (input[2] == ‘d’)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a:p>
            <a:pPr marL="448193" marR="0" lvl="0" indent="-336145" algn="l" defTabSz="896386" rtl="0" eaLnBrk="1" fontAlgn="base" latinLnBrk="0" hangingPunct="1">
              <a:lnSpc>
                <a:spcPct val="100000"/>
              </a:lnSpc>
              <a:spcBef>
                <a:spcPct val="80000"/>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if (input[3] == ‘!’)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a:p>
            <a:pPr marL="448193" marR="0" lvl="0" indent="-336145" algn="l" defTabSz="896386" rtl="0" eaLnBrk="1" fontAlgn="base" latinLnBrk="0" hangingPunct="1">
              <a:lnSpc>
                <a:spcPct val="100000"/>
              </a:lnSpc>
              <a:spcBef>
                <a:spcPct val="80000"/>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if (</a:t>
            </a:r>
            <a:r>
              <a:rPr kumimoji="0" lang="en-US" sz="1029" b="0" i="0" u="none" strike="noStrike" kern="0" cap="none" spc="0" normalizeH="0" baseline="0" noProof="0" dirty="0" err="1">
                <a:ln>
                  <a:noFill/>
                </a:ln>
                <a:solidFill>
                  <a:srgbClr val="FFFFFF"/>
                </a:solidFill>
                <a:effectLst/>
                <a:uLnTx/>
                <a:uFillTx/>
                <a:latin typeface="Lucida Console" pitchFamily="49" charset="0"/>
                <a:ea typeface="+mn-ea"/>
                <a:cs typeface="+mn-cs"/>
              </a:rPr>
              <a:t>cnt</a:t>
            </a: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 &gt;= 4) crash();</a:t>
            </a:r>
          </a:p>
          <a:p>
            <a:pPr marL="336145" marR="0" lvl="0" indent="-336145" algn="l" defTabSz="896386" rtl="0" eaLnBrk="1" fontAlgn="base" latinLnBrk="0" hangingPunct="1">
              <a:lnSpc>
                <a:spcPct val="100000"/>
              </a:lnSpc>
              <a:spcBef>
                <a:spcPts val="392"/>
              </a:spcBef>
              <a:spcAft>
                <a:spcPct val="0"/>
              </a:spcAft>
              <a:buClrTx/>
              <a:buSzTx/>
              <a:buFontTx/>
              <a:buNone/>
              <a:tabLst/>
              <a:defRPr/>
            </a:pPr>
            <a:r>
              <a:rPr kumimoji="0" lang="en-US" sz="1029" b="0" i="0" u="none" strike="noStrike" kern="0" cap="none" spc="0" normalizeH="0" baseline="0" noProof="0" dirty="0">
                <a:ln>
                  <a:noFill/>
                </a:ln>
                <a:solidFill>
                  <a:srgbClr val="FFFFFF"/>
                </a:solidFill>
                <a:effectLst/>
                <a:uLnTx/>
                <a:uFillTx/>
                <a:latin typeface="Lucida Console" pitchFamily="49" charset="0"/>
                <a:ea typeface="+mn-ea"/>
                <a:cs typeface="+mn-cs"/>
              </a:rPr>
              <a:t>}</a:t>
            </a:r>
          </a:p>
        </p:txBody>
      </p:sp>
      <p:sp>
        <p:nvSpPr>
          <p:cNvPr id="6" name="Rectangle 3">
            <a:extLst>
              <a:ext uri="{FF2B5EF4-FFF2-40B4-BE49-F238E27FC236}">
                <a16:creationId xmlns:a16="http://schemas.microsoft.com/office/drawing/2014/main" id="{6745DFAC-C2E5-4D42-B5DA-5F53A7C4DB3A}"/>
              </a:ext>
            </a:extLst>
          </p:cNvPr>
          <p:cNvSpPr>
            <a:spLocks noChangeArrowheads="1"/>
          </p:cNvSpPr>
          <p:nvPr/>
        </p:nvSpPr>
        <p:spPr bwMode="auto">
          <a:xfrm>
            <a:off x="5098048" y="2499316"/>
            <a:ext cx="712667" cy="671738"/>
          </a:xfrm>
          <a:prstGeom prst="rect">
            <a:avLst/>
          </a:prstGeom>
          <a:noFill/>
          <a:ln w="9525">
            <a:noFill/>
            <a:miter lim="800000"/>
            <a:headEnd/>
            <a:tailEnd/>
          </a:ln>
        </p:spPr>
        <p:txBody>
          <a:bodyPr/>
          <a:lstStyle/>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Input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“good”</a:t>
            </a:r>
          </a:p>
        </p:txBody>
      </p:sp>
      <p:sp>
        <p:nvSpPr>
          <p:cNvPr id="7" name="Rectangle 3">
            <a:extLst>
              <a:ext uri="{FF2B5EF4-FFF2-40B4-BE49-F238E27FC236}">
                <a16:creationId xmlns:a16="http://schemas.microsoft.com/office/drawing/2014/main" id="{FDFE4514-D4F0-440D-BC4D-1B23BE08F662}"/>
              </a:ext>
            </a:extLst>
          </p:cNvPr>
          <p:cNvSpPr>
            <a:spLocks noChangeArrowheads="1"/>
          </p:cNvSpPr>
          <p:nvPr/>
        </p:nvSpPr>
        <p:spPr bwMode="auto">
          <a:xfrm>
            <a:off x="4725209" y="3594352"/>
            <a:ext cx="554737" cy="165949"/>
          </a:xfrm>
          <a:prstGeom prst="rect">
            <a:avLst/>
          </a:prstGeom>
          <a:noFill/>
          <a:ln w="9525">
            <a:noFill/>
            <a:miter lim="800000"/>
            <a:headEnd/>
            <a:tailEnd/>
          </a:ln>
        </p:spPr>
        <p:txBody>
          <a:bodyPr wrap="none" lIns="0" tIns="0" rIns="0" bIns="0" anchor="ctr">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FFC000"/>
                </a:solidFill>
                <a:effectLst/>
                <a:uLnTx/>
                <a:uFillTx/>
                <a:latin typeface="Lucida Console" panose="020B0609040504020204" pitchFamily="49" charset="0"/>
                <a:ea typeface="+mn-ea"/>
                <a:cs typeface="+mn-cs"/>
              </a:rPr>
              <a:t>0</a:t>
            </a: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!=‘b’</a:t>
            </a:r>
          </a:p>
        </p:txBody>
      </p:sp>
      <p:sp>
        <p:nvSpPr>
          <p:cNvPr id="8" name="Rectangle 3">
            <a:extLst>
              <a:ext uri="{FF2B5EF4-FFF2-40B4-BE49-F238E27FC236}">
                <a16:creationId xmlns:a16="http://schemas.microsoft.com/office/drawing/2014/main" id="{52D55807-D67B-4F64-BF7F-B3D34F000F88}"/>
              </a:ext>
            </a:extLst>
          </p:cNvPr>
          <p:cNvSpPr>
            <a:spLocks noChangeArrowheads="1"/>
          </p:cNvSpPr>
          <p:nvPr/>
        </p:nvSpPr>
        <p:spPr bwMode="auto">
          <a:xfrm>
            <a:off x="4725209" y="3891471"/>
            <a:ext cx="554737" cy="165949"/>
          </a:xfrm>
          <a:prstGeom prst="rect">
            <a:avLst/>
          </a:prstGeom>
          <a:noFill/>
          <a:ln w="9525">
            <a:noFill/>
            <a:miter lim="800000"/>
            <a:headEnd/>
            <a:tailEnd/>
          </a:ln>
        </p:spPr>
        <p:txBody>
          <a:bodyPr wrap="none" lIns="0" tIns="0" rIns="0" bIns="0" anchor="ctr">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FFC000"/>
                </a:solidFill>
                <a:effectLst/>
                <a:uLnTx/>
                <a:uFillTx/>
                <a:latin typeface="Lucida Console" panose="020B0609040504020204" pitchFamily="49" charset="0"/>
                <a:ea typeface="+mn-ea"/>
                <a:cs typeface="+mn-cs"/>
              </a:rPr>
              <a:t>1</a:t>
            </a: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!=‘a’</a:t>
            </a:r>
          </a:p>
        </p:txBody>
      </p:sp>
      <p:sp>
        <p:nvSpPr>
          <p:cNvPr id="9" name="Rectangle 3">
            <a:extLst>
              <a:ext uri="{FF2B5EF4-FFF2-40B4-BE49-F238E27FC236}">
                <a16:creationId xmlns:a16="http://schemas.microsoft.com/office/drawing/2014/main" id="{3887FDA8-CD0A-4966-BC78-2ED4D64A48E8}"/>
              </a:ext>
            </a:extLst>
          </p:cNvPr>
          <p:cNvSpPr>
            <a:spLocks noChangeArrowheads="1"/>
          </p:cNvSpPr>
          <p:nvPr/>
        </p:nvSpPr>
        <p:spPr bwMode="auto">
          <a:xfrm>
            <a:off x="4725209" y="4164099"/>
            <a:ext cx="554737" cy="165949"/>
          </a:xfrm>
          <a:prstGeom prst="rect">
            <a:avLst/>
          </a:prstGeom>
          <a:noFill/>
          <a:ln w="9525">
            <a:noFill/>
            <a:miter lim="800000"/>
            <a:headEnd/>
            <a:tailEnd/>
          </a:ln>
        </p:spPr>
        <p:txBody>
          <a:bodyPr wrap="none" lIns="0" tIns="0" rIns="0" bIns="0" anchor="ctr">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FFC000"/>
                </a:solidFill>
                <a:effectLst/>
                <a:uLnTx/>
                <a:uFillTx/>
                <a:latin typeface="Lucida Console" panose="020B0609040504020204" pitchFamily="49" charset="0"/>
                <a:ea typeface="+mn-ea"/>
                <a:cs typeface="+mn-cs"/>
              </a:rPr>
              <a:t>2</a:t>
            </a: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!=‘d’</a:t>
            </a:r>
          </a:p>
        </p:txBody>
      </p:sp>
      <p:sp>
        <p:nvSpPr>
          <p:cNvPr id="10" name="Rectangle 3">
            <a:extLst>
              <a:ext uri="{FF2B5EF4-FFF2-40B4-BE49-F238E27FC236}">
                <a16:creationId xmlns:a16="http://schemas.microsoft.com/office/drawing/2014/main" id="{9BA48B9E-B103-4BBA-AC8D-3BEA457FA5B0}"/>
              </a:ext>
            </a:extLst>
          </p:cNvPr>
          <p:cNvSpPr>
            <a:spLocks noChangeArrowheads="1"/>
          </p:cNvSpPr>
          <p:nvPr/>
        </p:nvSpPr>
        <p:spPr bwMode="auto">
          <a:xfrm>
            <a:off x="4725209" y="4455165"/>
            <a:ext cx="554737" cy="165949"/>
          </a:xfrm>
          <a:prstGeom prst="rect">
            <a:avLst/>
          </a:prstGeom>
          <a:noFill/>
          <a:ln w="9525">
            <a:noFill/>
            <a:miter lim="800000"/>
            <a:headEnd/>
            <a:tailEnd/>
          </a:ln>
        </p:spPr>
        <p:txBody>
          <a:bodyPr wrap="none" lIns="0" tIns="0" rIns="0" bIns="0" anchor="ctr">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FFC000"/>
                </a:solidFill>
                <a:effectLst/>
                <a:uLnTx/>
                <a:uFillTx/>
                <a:latin typeface="Lucida Console" panose="020B0609040504020204" pitchFamily="49" charset="0"/>
                <a:ea typeface="+mn-ea"/>
                <a:cs typeface="+mn-cs"/>
              </a:rPr>
              <a:t>3</a:t>
            </a:r>
            <a:r>
              <a:rPr kumimoji="0" lang="en-US" sz="1078"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a:t>
            </a:r>
          </a:p>
        </p:txBody>
      </p:sp>
      <p:sp>
        <p:nvSpPr>
          <p:cNvPr id="11" name="Rectangle 3">
            <a:extLst>
              <a:ext uri="{FF2B5EF4-FFF2-40B4-BE49-F238E27FC236}">
                <a16:creationId xmlns:a16="http://schemas.microsoft.com/office/drawing/2014/main" id="{1DD0D4A5-D690-40E3-BC89-1CAE7A6B7E51}"/>
              </a:ext>
            </a:extLst>
          </p:cNvPr>
          <p:cNvSpPr>
            <a:spLocks noChangeArrowheads="1"/>
          </p:cNvSpPr>
          <p:nvPr/>
        </p:nvSpPr>
        <p:spPr bwMode="auto">
          <a:xfrm>
            <a:off x="4725209" y="3300851"/>
            <a:ext cx="1458344" cy="181036"/>
          </a:xfrm>
          <a:prstGeom prst="rect">
            <a:avLst/>
          </a:prstGeom>
          <a:noFill/>
          <a:ln w="9525">
            <a:noFill/>
            <a:miter lim="800000"/>
            <a:headEnd/>
            <a:tailEnd/>
          </a:ln>
        </p:spPr>
        <p:txBody>
          <a:bodyPr wrap="none" lIns="0" tIns="0" rIns="0" bIns="0" anchor="ctr">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176" b="1"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Path constraint:</a:t>
            </a:r>
          </a:p>
        </p:txBody>
      </p:sp>
      <p:sp>
        <p:nvSpPr>
          <p:cNvPr id="12" name="Rectangle 3">
            <a:extLst>
              <a:ext uri="{FF2B5EF4-FFF2-40B4-BE49-F238E27FC236}">
                <a16:creationId xmlns:a16="http://schemas.microsoft.com/office/drawing/2014/main" id="{4AEAA9A3-3A6A-4AA7-9BF0-BFB6EEB02BA7}"/>
              </a:ext>
            </a:extLst>
          </p:cNvPr>
          <p:cNvSpPr>
            <a:spLocks noChangeArrowheads="1"/>
          </p:cNvSpPr>
          <p:nvPr/>
        </p:nvSpPr>
        <p:spPr bwMode="auto">
          <a:xfrm>
            <a:off x="5459637" y="3594352"/>
            <a:ext cx="689885" cy="165949"/>
          </a:xfrm>
          <a:prstGeom prst="rect">
            <a:avLst/>
          </a:prstGeom>
          <a:noFill/>
          <a:ln w="9525">
            <a:noFill/>
            <a:miter lim="800000"/>
            <a:headEnd/>
            <a:tailEnd/>
          </a:ln>
        </p:spPr>
        <p:txBody>
          <a:bodyPr wrap="none" lIns="0" tIns="0" rIns="0" bIns="0">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sym typeface="Wingdings" pitchFamily="2" charset="2"/>
              </a:rPr>
              <a:t> </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008272">
                    <a:lumMod val="60000"/>
                    <a:lumOff val="40000"/>
                  </a:srgbClr>
                </a:solidFill>
                <a:effectLst/>
                <a:uLnTx/>
                <a:uFillTx/>
                <a:latin typeface="Lucida Console" panose="020B0609040504020204" pitchFamily="49" charset="0"/>
                <a:ea typeface="+mn-ea"/>
                <a:cs typeface="+mn-cs"/>
              </a:rPr>
              <a:t>0</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=‘b’</a:t>
            </a:r>
          </a:p>
        </p:txBody>
      </p:sp>
      <p:sp>
        <p:nvSpPr>
          <p:cNvPr id="13" name="Rectangle 3">
            <a:extLst>
              <a:ext uri="{FF2B5EF4-FFF2-40B4-BE49-F238E27FC236}">
                <a16:creationId xmlns:a16="http://schemas.microsoft.com/office/drawing/2014/main" id="{694983E3-18B2-4400-9883-07E88B83E96B}"/>
              </a:ext>
            </a:extLst>
          </p:cNvPr>
          <p:cNvSpPr>
            <a:spLocks noChangeArrowheads="1"/>
          </p:cNvSpPr>
          <p:nvPr/>
        </p:nvSpPr>
        <p:spPr bwMode="auto">
          <a:xfrm>
            <a:off x="5459637" y="3891471"/>
            <a:ext cx="689885" cy="165949"/>
          </a:xfrm>
          <a:prstGeom prst="rect">
            <a:avLst/>
          </a:prstGeom>
          <a:noFill/>
          <a:ln w="9525">
            <a:noFill/>
            <a:miter lim="800000"/>
            <a:headEnd/>
            <a:tailEnd/>
          </a:ln>
        </p:spPr>
        <p:txBody>
          <a:bodyPr wrap="none" lIns="0" tIns="0" rIns="0" bIns="0">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sym typeface="Wingdings" pitchFamily="2" charset="2"/>
              </a:rPr>
              <a:t> </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008272">
                    <a:lumMod val="60000"/>
                    <a:lumOff val="40000"/>
                  </a:srgbClr>
                </a:solidFill>
                <a:effectLst/>
                <a:uLnTx/>
                <a:uFillTx/>
                <a:latin typeface="Lucida Console" panose="020B0609040504020204" pitchFamily="49" charset="0"/>
                <a:ea typeface="+mn-ea"/>
                <a:cs typeface="+mn-cs"/>
              </a:rPr>
              <a:t>1</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=‘a’</a:t>
            </a:r>
          </a:p>
        </p:txBody>
      </p:sp>
      <p:sp>
        <p:nvSpPr>
          <p:cNvPr id="14" name="Rectangle 3">
            <a:extLst>
              <a:ext uri="{FF2B5EF4-FFF2-40B4-BE49-F238E27FC236}">
                <a16:creationId xmlns:a16="http://schemas.microsoft.com/office/drawing/2014/main" id="{14F9D654-6662-4438-B0CF-6A936693C319}"/>
              </a:ext>
            </a:extLst>
          </p:cNvPr>
          <p:cNvSpPr>
            <a:spLocks noChangeArrowheads="1"/>
          </p:cNvSpPr>
          <p:nvPr/>
        </p:nvSpPr>
        <p:spPr bwMode="auto">
          <a:xfrm>
            <a:off x="5459637" y="4164099"/>
            <a:ext cx="689885" cy="165949"/>
          </a:xfrm>
          <a:prstGeom prst="rect">
            <a:avLst/>
          </a:prstGeom>
          <a:noFill/>
          <a:ln w="9525">
            <a:noFill/>
            <a:miter lim="800000"/>
            <a:headEnd/>
            <a:tailEnd/>
          </a:ln>
        </p:spPr>
        <p:txBody>
          <a:bodyPr wrap="none" lIns="0" tIns="0" rIns="0" bIns="0">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sym typeface="Wingdings" pitchFamily="2" charset="2"/>
              </a:rPr>
              <a:t> </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008272">
                    <a:lumMod val="60000"/>
                    <a:lumOff val="40000"/>
                  </a:srgbClr>
                </a:solidFill>
                <a:effectLst/>
                <a:uLnTx/>
                <a:uFillTx/>
                <a:latin typeface="Lucida Console" panose="020B0609040504020204" pitchFamily="49" charset="0"/>
                <a:ea typeface="+mn-ea"/>
                <a:cs typeface="+mn-cs"/>
              </a:rPr>
              <a:t>2</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=‘d’</a:t>
            </a:r>
          </a:p>
        </p:txBody>
      </p:sp>
      <p:sp>
        <p:nvSpPr>
          <p:cNvPr id="15" name="Rectangle 3">
            <a:extLst>
              <a:ext uri="{FF2B5EF4-FFF2-40B4-BE49-F238E27FC236}">
                <a16:creationId xmlns:a16="http://schemas.microsoft.com/office/drawing/2014/main" id="{2819E0AE-8F1D-469F-970D-6BDB5D8BB680}"/>
              </a:ext>
            </a:extLst>
          </p:cNvPr>
          <p:cNvSpPr>
            <a:spLocks noChangeArrowheads="1"/>
          </p:cNvSpPr>
          <p:nvPr/>
        </p:nvSpPr>
        <p:spPr bwMode="auto">
          <a:xfrm>
            <a:off x="5459637" y="4455165"/>
            <a:ext cx="689885" cy="165949"/>
          </a:xfrm>
          <a:prstGeom prst="rect">
            <a:avLst/>
          </a:prstGeom>
          <a:noFill/>
          <a:ln w="9525">
            <a:noFill/>
            <a:miter lim="800000"/>
            <a:headEnd/>
            <a:tailEnd/>
          </a:ln>
        </p:spPr>
        <p:txBody>
          <a:bodyPr wrap="none" lIns="0" tIns="0" rIns="0" bIns="0">
            <a:spAutoFit/>
          </a:bodyPr>
          <a:lstStyle/>
          <a:p>
            <a:pPr marL="342834" marR="0" lvl="0" indent="-342834" algn="l"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sym typeface="Wingdings" pitchFamily="2" charset="2"/>
              </a:rPr>
              <a:t> </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I</a:t>
            </a:r>
            <a:r>
              <a:rPr kumimoji="0" lang="en-US" sz="1078" b="1" i="0" u="none" strike="noStrike" kern="0" cap="none" spc="0" normalizeH="0" baseline="-25000" noProof="0" dirty="0">
                <a:ln>
                  <a:noFill/>
                </a:ln>
                <a:solidFill>
                  <a:srgbClr val="008272">
                    <a:lumMod val="60000"/>
                    <a:lumOff val="40000"/>
                  </a:srgbClr>
                </a:solidFill>
                <a:effectLst/>
                <a:uLnTx/>
                <a:uFillTx/>
                <a:latin typeface="Lucida Console" panose="020B0609040504020204" pitchFamily="49" charset="0"/>
                <a:ea typeface="+mn-ea"/>
                <a:cs typeface="+mn-cs"/>
              </a:rPr>
              <a:t>3</a:t>
            </a:r>
            <a:r>
              <a:rPr kumimoji="0" lang="en-US" sz="1078" b="1"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a:t>
            </a:r>
          </a:p>
        </p:txBody>
      </p:sp>
      <p:sp>
        <p:nvSpPr>
          <p:cNvPr id="16" name="Text Box 13">
            <a:extLst>
              <a:ext uri="{FF2B5EF4-FFF2-40B4-BE49-F238E27FC236}">
                <a16:creationId xmlns:a16="http://schemas.microsoft.com/office/drawing/2014/main" id="{E7CFD484-AD8D-469C-AB29-8C699BC00D75}"/>
              </a:ext>
            </a:extLst>
          </p:cNvPr>
          <p:cNvSpPr txBox="1">
            <a:spLocks noChangeArrowheads="1"/>
          </p:cNvSpPr>
          <p:nvPr/>
        </p:nvSpPr>
        <p:spPr bwMode="auto">
          <a:xfrm>
            <a:off x="6688647" y="2224843"/>
            <a:ext cx="583023" cy="165949"/>
          </a:xfrm>
          <a:prstGeom prst="rect">
            <a:avLst/>
          </a:prstGeom>
          <a:noFill/>
          <a:ln w="9525">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1" i="0" u="none" strike="noStrike" kern="0" cap="none" spc="0" normalizeH="0" baseline="0" noProof="0" dirty="0">
                <a:ln>
                  <a:noFill/>
                </a:ln>
                <a:solidFill>
                  <a:srgbClr val="D83B01"/>
                </a:solidFill>
                <a:effectLst/>
                <a:uLnTx/>
                <a:uFillTx/>
                <a:latin typeface="Lucida Console" panose="020B0609040504020204" pitchFamily="49" charset="0"/>
                <a:ea typeface="+mn-ea"/>
                <a:cs typeface="+mn-cs"/>
              </a:rPr>
              <a:t>Round 1</a:t>
            </a:r>
          </a:p>
        </p:txBody>
      </p:sp>
      <p:sp>
        <p:nvSpPr>
          <p:cNvPr id="17" name="Rounded Rectangle 31">
            <a:extLst>
              <a:ext uri="{FF2B5EF4-FFF2-40B4-BE49-F238E27FC236}">
                <a16:creationId xmlns:a16="http://schemas.microsoft.com/office/drawing/2014/main" id="{D019D718-DB80-43D9-A8B4-0502EF5AFF92}"/>
              </a:ext>
            </a:extLst>
          </p:cNvPr>
          <p:cNvSpPr>
            <a:spLocks noChangeArrowheads="1"/>
          </p:cNvSpPr>
          <p:nvPr/>
        </p:nvSpPr>
        <p:spPr bwMode="auto">
          <a:xfrm>
            <a:off x="4665491" y="3521107"/>
            <a:ext cx="679322" cy="1181227"/>
          </a:xfrm>
          <a:prstGeom prst="roundRect">
            <a:avLst>
              <a:gd name="adj" fmla="val 5220"/>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mn-ea"/>
              <a:cs typeface="+mn-cs"/>
            </a:endParaRPr>
          </a:p>
        </p:txBody>
      </p:sp>
      <p:sp>
        <p:nvSpPr>
          <p:cNvPr id="18" name="Rounded Rectangle 31">
            <a:extLst>
              <a:ext uri="{FF2B5EF4-FFF2-40B4-BE49-F238E27FC236}">
                <a16:creationId xmlns:a16="http://schemas.microsoft.com/office/drawing/2014/main" id="{80E745FE-F865-4937-8B01-CDE32C24683D}"/>
              </a:ext>
            </a:extLst>
          </p:cNvPr>
          <p:cNvSpPr>
            <a:spLocks noChangeArrowheads="1"/>
          </p:cNvSpPr>
          <p:nvPr/>
        </p:nvSpPr>
        <p:spPr bwMode="auto">
          <a:xfrm>
            <a:off x="5629614" y="4382252"/>
            <a:ext cx="569603" cy="319317"/>
          </a:xfrm>
          <a:prstGeom prst="roundRect">
            <a:avLst>
              <a:gd name="adj" fmla="val 8917"/>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charset="0"/>
              <a:ea typeface="+mn-ea"/>
              <a:cs typeface="+mn-cs"/>
            </a:endParaRPr>
          </a:p>
        </p:txBody>
      </p:sp>
      <p:sp>
        <p:nvSpPr>
          <p:cNvPr id="19" name="Rectangle 3_Bood">
            <a:extLst>
              <a:ext uri="{FF2B5EF4-FFF2-40B4-BE49-F238E27FC236}">
                <a16:creationId xmlns:a16="http://schemas.microsoft.com/office/drawing/2014/main" id="{0CC079C9-9BC1-467E-9BC5-4DE43B67D76A}"/>
              </a:ext>
            </a:extLst>
          </p:cNvPr>
          <p:cNvSpPr>
            <a:spLocks noChangeArrowheads="1"/>
          </p:cNvSpPr>
          <p:nvPr/>
        </p:nvSpPr>
        <p:spPr bwMode="auto">
          <a:xfrm>
            <a:off x="6724157" y="2499316"/>
            <a:ext cx="499734" cy="564228"/>
          </a:xfrm>
          <a:prstGeom prst="rect">
            <a:avLst/>
          </a:prstGeom>
          <a:noFill/>
          <a:ln w="9525">
            <a:noFill/>
            <a:miter lim="800000"/>
            <a:headEnd/>
            <a:tailEnd/>
          </a:ln>
        </p:spPr>
        <p:txBody>
          <a:bodyPr wrap="none" lIns="0" tIns="0" rIns="0" bIns="0" anchor="ctr">
            <a:spAutoFit/>
          </a:bodyPr>
          <a:lstStyle/>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Input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ood</a:t>
            </a: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20" name="Rectangle 3">
            <a:extLst>
              <a:ext uri="{FF2B5EF4-FFF2-40B4-BE49-F238E27FC236}">
                <a16:creationId xmlns:a16="http://schemas.microsoft.com/office/drawing/2014/main" id="{6AA93F19-8B75-4305-8E04-298F55613446}"/>
              </a:ext>
            </a:extLst>
          </p:cNvPr>
          <p:cNvSpPr>
            <a:spLocks noChangeArrowheads="1"/>
          </p:cNvSpPr>
          <p:nvPr/>
        </p:nvSpPr>
        <p:spPr bwMode="auto">
          <a:xfrm>
            <a:off x="7375885" y="2499316"/>
            <a:ext cx="499734" cy="564228"/>
          </a:xfrm>
          <a:prstGeom prst="rect">
            <a:avLst/>
          </a:prstGeom>
          <a:noFill/>
          <a:ln w="9525">
            <a:noFill/>
            <a:miter lim="800000"/>
            <a:headEnd/>
            <a:tailEnd/>
          </a:ln>
        </p:spPr>
        <p:txBody>
          <a:bodyPr wrap="none" lIns="0" tIns="0" rIns="0" bIns="0" anchor="ctr">
            <a:spAutoFit/>
          </a:bodyPr>
          <a:lstStyle/>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Input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od</a:t>
            </a: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21" name="Rectangle 3">
            <a:extLst>
              <a:ext uri="{FF2B5EF4-FFF2-40B4-BE49-F238E27FC236}">
                <a16:creationId xmlns:a16="http://schemas.microsoft.com/office/drawing/2014/main" id="{5E736560-F11D-4D70-94A3-74B7D18E8393}"/>
              </a:ext>
            </a:extLst>
          </p:cNvPr>
          <p:cNvSpPr>
            <a:spLocks noChangeArrowheads="1"/>
          </p:cNvSpPr>
          <p:nvPr/>
        </p:nvSpPr>
        <p:spPr bwMode="auto">
          <a:xfrm>
            <a:off x="8027612" y="2499316"/>
            <a:ext cx="499734" cy="564228"/>
          </a:xfrm>
          <a:prstGeom prst="rect">
            <a:avLst/>
          </a:prstGeom>
          <a:noFill/>
          <a:ln w="9525">
            <a:noFill/>
            <a:miter lim="800000"/>
            <a:headEnd/>
            <a:tailEnd/>
          </a:ln>
        </p:spPr>
        <p:txBody>
          <a:bodyPr wrap="none" lIns="0" tIns="0" rIns="0" bIns="0" anchor="ctr">
            <a:spAutoFit/>
          </a:bodyPr>
          <a:lstStyle/>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Input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bad</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d</a:t>
            </a: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22" name="Rectangle 3">
            <a:extLst>
              <a:ext uri="{FF2B5EF4-FFF2-40B4-BE49-F238E27FC236}">
                <a16:creationId xmlns:a16="http://schemas.microsoft.com/office/drawing/2014/main" id="{89B84A8A-DCA9-4BE3-B07A-FDA7B2114ACB}"/>
              </a:ext>
            </a:extLst>
          </p:cNvPr>
          <p:cNvSpPr>
            <a:spLocks noChangeArrowheads="1"/>
          </p:cNvSpPr>
          <p:nvPr/>
        </p:nvSpPr>
        <p:spPr bwMode="auto">
          <a:xfrm>
            <a:off x="8679341" y="2499316"/>
            <a:ext cx="499734" cy="564228"/>
          </a:xfrm>
          <a:prstGeom prst="rect">
            <a:avLst/>
          </a:prstGeom>
          <a:noFill/>
          <a:ln w="9525">
            <a:noFill/>
            <a:miter lim="800000"/>
            <a:headEnd/>
            <a:tailEnd/>
          </a:ln>
        </p:spPr>
        <p:txBody>
          <a:bodyPr wrap="none" lIns="0" tIns="0" rIns="0" bIns="0" anchor="ctr">
            <a:spAutoFit/>
          </a:bodyPr>
          <a:lstStyle/>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Input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a:p>
            <a:pPr marL="342834" marR="0" lvl="0" indent="-342834" algn="ctr" defTabSz="896386" rtl="0" eaLnBrk="1" fontAlgn="base" latinLnBrk="0" hangingPunct="1">
              <a:lnSpc>
                <a:spcPct val="100000"/>
              </a:lnSpc>
              <a:spcBef>
                <a:spcPct val="20000"/>
              </a:spcBef>
              <a:spcAft>
                <a:spcPct val="0"/>
              </a:spcAft>
              <a:buClrTx/>
              <a:buSzTx/>
              <a:buFontTx/>
              <a:buNone/>
              <a:tabLst/>
              <a:defRPr/>
            </a:pP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r>
              <a:rPr kumimoji="0" lang="en-US" sz="1078" b="0"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bad!</a:t>
            </a:r>
            <a:r>
              <a:rPr kumimoji="0" lang="en-US" sz="1078" b="1"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23" name="Rectangle 21">
            <a:extLst>
              <a:ext uri="{FF2B5EF4-FFF2-40B4-BE49-F238E27FC236}">
                <a16:creationId xmlns:a16="http://schemas.microsoft.com/office/drawing/2014/main" id="{ECBBA4DC-36B4-4389-92D9-CC20C5EFCC37}"/>
              </a:ext>
            </a:extLst>
          </p:cNvPr>
          <p:cNvSpPr>
            <a:spLocks noChangeArrowheads="1"/>
          </p:cNvSpPr>
          <p:nvPr/>
        </p:nvSpPr>
        <p:spPr bwMode="auto">
          <a:xfrm>
            <a:off x="6263705" y="4841600"/>
            <a:ext cx="333157" cy="181036"/>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176" b="0" i="0" u="none" strike="noStrike" kern="0" cap="none" spc="0" normalizeH="0" baseline="0" noProof="0" dirty="0">
                <a:ln>
                  <a:noFill/>
                </a:ln>
                <a:solidFill>
                  <a:srgbClr val="FFC000"/>
                </a:solidFill>
                <a:effectLst/>
                <a:uLnTx/>
                <a:uFillTx/>
                <a:latin typeface="Arial" charset="0"/>
                <a:ea typeface="+mn-ea"/>
                <a:cs typeface="+mn-cs"/>
              </a:rPr>
              <a:t>good</a:t>
            </a:r>
          </a:p>
        </p:txBody>
      </p:sp>
      <p:sp>
        <p:nvSpPr>
          <p:cNvPr id="24" name="Oval 32">
            <a:extLst>
              <a:ext uri="{FF2B5EF4-FFF2-40B4-BE49-F238E27FC236}">
                <a16:creationId xmlns:a16="http://schemas.microsoft.com/office/drawing/2014/main" id="{25D18023-F0C3-49F0-8470-7CDC8F804CA0}"/>
              </a:ext>
            </a:extLst>
          </p:cNvPr>
          <p:cNvSpPr>
            <a:spLocks noChangeArrowheads="1"/>
          </p:cNvSpPr>
          <p:nvPr/>
        </p:nvSpPr>
        <p:spPr bwMode="auto">
          <a:xfrm>
            <a:off x="6687916" y="2436448"/>
            <a:ext cx="572214" cy="2316932"/>
          </a:xfrm>
          <a:prstGeom prst="roundRect">
            <a:avLst>
              <a:gd name="adj" fmla="val 5290"/>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ctr" defTabSz="896386" rtl="0" eaLnBrk="1" fontAlgn="base" latinLnBrk="0" hangingPunct="1">
              <a:lnSpc>
                <a:spcPct val="100000"/>
              </a:lnSpc>
              <a:spcBef>
                <a:spcPct val="0"/>
              </a:spcBef>
              <a:spcAft>
                <a:spcPct val="0"/>
              </a:spcAft>
              <a:buClrTx/>
              <a:buSzTx/>
              <a:buFontTx/>
              <a:buNone/>
              <a:tabLst/>
              <a:defRPr/>
            </a:pPr>
            <a:endParaRPr kumimoji="0" lang="en-US" sz="1078" b="0" i="0" u="none" strike="noStrike" kern="0" cap="none" spc="0" normalizeH="0" baseline="0" noProof="0">
              <a:ln>
                <a:noFill/>
              </a:ln>
              <a:solidFill>
                <a:srgbClr val="000000"/>
              </a:solidFill>
              <a:effectLst/>
              <a:uLnTx/>
              <a:uFillTx/>
              <a:latin typeface="Lucida Console" panose="020B0609040504020204" pitchFamily="49" charset="0"/>
              <a:ea typeface="+mn-ea"/>
              <a:cs typeface="+mn-cs"/>
            </a:endParaRPr>
          </a:p>
        </p:txBody>
      </p:sp>
      <p:sp>
        <p:nvSpPr>
          <p:cNvPr id="25" name="Oval 32">
            <a:extLst>
              <a:ext uri="{FF2B5EF4-FFF2-40B4-BE49-F238E27FC236}">
                <a16:creationId xmlns:a16="http://schemas.microsoft.com/office/drawing/2014/main" id="{92E7DF78-3902-4A4B-BC36-28787EC2F71E}"/>
              </a:ext>
            </a:extLst>
          </p:cNvPr>
          <p:cNvSpPr>
            <a:spLocks noChangeArrowheads="1"/>
          </p:cNvSpPr>
          <p:nvPr/>
        </p:nvSpPr>
        <p:spPr bwMode="auto">
          <a:xfrm>
            <a:off x="7339644" y="2436448"/>
            <a:ext cx="572214" cy="2316932"/>
          </a:xfrm>
          <a:prstGeom prst="roundRect">
            <a:avLst>
              <a:gd name="adj" fmla="val 3540"/>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078" b="0" i="0" u="none" strike="noStrike" kern="0" cap="none" spc="0" normalizeH="0" baseline="0" noProof="0">
              <a:ln>
                <a:noFill/>
              </a:ln>
              <a:solidFill>
                <a:srgbClr val="000000"/>
              </a:solidFill>
              <a:effectLst/>
              <a:uLnTx/>
              <a:uFillTx/>
              <a:latin typeface="Lucida Console" panose="020B0609040504020204" pitchFamily="49" charset="0"/>
              <a:ea typeface="+mn-ea"/>
              <a:cs typeface="+mn-cs"/>
            </a:endParaRPr>
          </a:p>
        </p:txBody>
      </p:sp>
      <p:sp>
        <p:nvSpPr>
          <p:cNvPr id="26" name="Oval 32">
            <a:extLst>
              <a:ext uri="{FF2B5EF4-FFF2-40B4-BE49-F238E27FC236}">
                <a16:creationId xmlns:a16="http://schemas.microsoft.com/office/drawing/2014/main" id="{2A9080D9-1B14-4623-98C1-9CF3B770E671}"/>
              </a:ext>
            </a:extLst>
          </p:cNvPr>
          <p:cNvSpPr>
            <a:spLocks noChangeArrowheads="1"/>
          </p:cNvSpPr>
          <p:nvPr/>
        </p:nvSpPr>
        <p:spPr bwMode="auto">
          <a:xfrm>
            <a:off x="7991371" y="2436448"/>
            <a:ext cx="572214" cy="2316932"/>
          </a:xfrm>
          <a:prstGeom prst="roundRect">
            <a:avLst>
              <a:gd name="adj" fmla="val 3831"/>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078" b="0" i="0" u="none" strike="noStrike" kern="0" cap="none" spc="0" normalizeH="0" baseline="0" noProof="0">
              <a:ln>
                <a:noFill/>
              </a:ln>
              <a:solidFill>
                <a:srgbClr val="000000"/>
              </a:solidFill>
              <a:effectLst/>
              <a:uLnTx/>
              <a:uFillTx/>
              <a:latin typeface="Lucida Console" panose="020B0609040504020204" pitchFamily="49" charset="0"/>
              <a:ea typeface="+mn-ea"/>
              <a:cs typeface="+mn-cs"/>
            </a:endParaRPr>
          </a:p>
        </p:txBody>
      </p:sp>
      <p:sp>
        <p:nvSpPr>
          <p:cNvPr id="27" name="Oval 32">
            <a:extLst>
              <a:ext uri="{FF2B5EF4-FFF2-40B4-BE49-F238E27FC236}">
                <a16:creationId xmlns:a16="http://schemas.microsoft.com/office/drawing/2014/main" id="{F5814884-2733-423A-9174-F4CC825F97D1}"/>
              </a:ext>
            </a:extLst>
          </p:cNvPr>
          <p:cNvSpPr>
            <a:spLocks noChangeArrowheads="1"/>
          </p:cNvSpPr>
          <p:nvPr/>
        </p:nvSpPr>
        <p:spPr bwMode="auto">
          <a:xfrm>
            <a:off x="8643099" y="2436448"/>
            <a:ext cx="572214" cy="2316932"/>
          </a:xfrm>
          <a:prstGeom prst="roundRect">
            <a:avLst>
              <a:gd name="adj" fmla="val 3248"/>
            </a:avLst>
          </a:prstGeom>
          <a:noFill/>
          <a:ln w="15875" algn="ctr">
            <a:solidFill>
              <a:schemeClr val="accent6"/>
            </a:solidFill>
            <a:round/>
            <a:headEn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078" b="0" i="0" u="none" strike="noStrike" kern="0" cap="none" spc="0" normalizeH="0" baseline="0" noProof="0">
              <a:ln>
                <a:noFill/>
              </a:ln>
              <a:solidFill>
                <a:srgbClr val="000000"/>
              </a:solidFill>
              <a:effectLst/>
              <a:uLnTx/>
              <a:uFillTx/>
              <a:latin typeface="Lucida Console" panose="020B0609040504020204" pitchFamily="49" charset="0"/>
              <a:ea typeface="+mn-ea"/>
              <a:cs typeface="+mn-cs"/>
            </a:endParaRPr>
          </a:p>
        </p:txBody>
      </p:sp>
      <p:sp>
        <p:nvSpPr>
          <p:cNvPr id="28" name="Text Box 13">
            <a:extLst>
              <a:ext uri="{FF2B5EF4-FFF2-40B4-BE49-F238E27FC236}">
                <a16:creationId xmlns:a16="http://schemas.microsoft.com/office/drawing/2014/main" id="{95CD21DA-FDD6-45A6-A6F9-4F21218A6E33}"/>
              </a:ext>
            </a:extLst>
          </p:cNvPr>
          <p:cNvSpPr txBox="1">
            <a:spLocks noChangeArrowheads="1"/>
          </p:cNvSpPr>
          <p:nvPr/>
        </p:nvSpPr>
        <p:spPr bwMode="auto">
          <a:xfrm>
            <a:off x="7353217" y="2222858"/>
            <a:ext cx="583023" cy="165949"/>
          </a:xfrm>
          <a:prstGeom prst="rect">
            <a:avLst/>
          </a:prstGeom>
          <a:noFill/>
          <a:ln w="9525">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1" i="0" u="none" strike="noStrike" kern="0" cap="none" spc="0" normalizeH="0" baseline="0" noProof="0" dirty="0">
                <a:ln>
                  <a:noFill/>
                </a:ln>
                <a:solidFill>
                  <a:srgbClr val="D83B01"/>
                </a:solidFill>
                <a:effectLst/>
                <a:uLnTx/>
                <a:uFillTx/>
                <a:latin typeface="Lucida Console" panose="020B0609040504020204" pitchFamily="49" charset="0"/>
                <a:ea typeface="+mn-ea"/>
                <a:cs typeface="+mn-cs"/>
              </a:rPr>
              <a:t>Round 2</a:t>
            </a:r>
          </a:p>
        </p:txBody>
      </p:sp>
      <p:sp>
        <p:nvSpPr>
          <p:cNvPr id="29" name="Text Box 13">
            <a:extLst>
              <a:ext uri="{FF2B5EF4-FFF2-40B4-BE49-F238E27FC236}">
                <a16:creationId xmlns:a16="http://schemas.microsoft.com/office/drawing/2014/main" id="{E002376B-59AD-4600-BF9B-BB7FE41BB10A}"/>
              </a:ext>
            </a:extLst>
          </p:cNvPr>
          <p:cNvSpPr txBox="1">
            <a:spLocks noChangeArrowheads="1"/>
          </p:cNvSpPr>
          <p:nvPr/>
        </p:nvSpPr>
        <p:spPr bwMode="auto">
          <a:xfrm>
            <a:off x="8017787" y="2210927"/>
            <a:ext cx="583023" cy="165949"/>
          </a:xfrm>
          <a:prstGeom prst="rect">
            <a:avLst/>
          </a:prstGeom>
          <a:noFill/>
          <a:ln w="9525">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1" i="0" u="none" strike="noStrike" kern="0" cap="none" spc="0" normalizeH="0" baseline="0" noProof="0" dirty="0">
                <a:ln>
                  <a:noFill/>
                </a:ln>
                <a:solidFill>
                  <a:srgbClr val="D83B01"/>
                </a:solidFill>
                <a:effectLst/>
                <a:uLnTx/>
                <a:uFillTx/>
                <a:latin typeface="Lucida Console" panose="020B0609040504020204" pitchFamily="49" charset="0"/>
                <a:ea typeface="+mn-ea"/>
                <a:cs typeface="+mn-cs"/>
              </a:rPr>
              <a:t>Round 3</a:t>
            </a:r>
          </a:p>
        </p:txBody>
      </p:sp>
      <p:sp>
        <p:nvSpPr>
          <p:cNvPr id="30" name="Text Box 13">
            <a:extLst>
              <a:ext uri="{FF2B5EF4-FFF2-40B4-BE49-F238E27FC236}">
                <a16:creationId xmlns:a16="http://schemas.microsoft.com/office/drawing/2014/main" id="{24089805-DDFA-458C-BC38-7EE9F96AC6E6}"/>
              </a:ext>
            </a:extLst>
          </p:cNvPr>
          <p:cNvSpPr txBox="1">
            <a:spLocks noChangeArrowheads="1"/>
          </p:cNvSpPr>
          <p:nvPr/>
        </p:nvSpPr>
        <p:spPr bwMode="auto">
          <a:xfrm>
            <a:off x="8682356" y="2222710"/>
            <a:ext cx="583023" cy="165949"/>
          </a:xfrm>
          <a:prstGeom prst="rect">
            <a:avLst/>
          </a:prstGeom>
          <a:noFill/>
          <a:ln w="9525">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1" i="0" u="none" strike="noStrike" kern="0" cap="none" spc="0" normalizeH="0" baseline="0" noProof="0" dirty="0">
                <a:ln>
                  <a:noFill/>
                </a:ln>
                <a:solidFill>
                  <a:srgbClr val="D83B01"/>
                </a:solidFill>
                <a:effectLst/>
                <a:uLnTx/>
                <a:uFillTx/>
                <a:latin typeface="Lucida Console" panose="020B0609040504020204" pitchFamily="49" charset="0"/>
                <a:ea typeface="+mn-ea"/>
                <a:cs typeface="+mn-cs"/>
              </a:rPr>
              <a:t>Round 4</a:t>
            </a:r>
          </a:p>
        </p:txBody>
      </p:sp>
      <p:cxnSp>
        <p:nvCxnSpPr>
          <p:cNvPr id="31" name="Straight Connector 30">
            <a:extLst>
              <a:ext uri="{FF2B5EF4-FFF2-40B4-BE49-F238E27FC236}">
                <a16:creationId xmlns:a16="http://schemas.microsoft.com/office/drawing/2014/main" id="{D53411B6-ACC2-4BF5-A2DB-71E065FD6574}"/>
              </a:ext>
            </a:extLst>
          </p:cNvPr>
          <p:cNvCxnSpPr>
            <a:cxnSpLocks/>
          </p:cNvCxnSpPr>
          <p:nvPr/>
        </p:nvCxnSpPr>
        <p:spPr>
          <a:xfrm>
            <a:off x="6687917" y="3160921"/>
            <a:ext cx="2527396" cy="0"/>
          </a:xfrm>
          <a:prstGeom prst="line">
            <a:avLst/>
          </a:prstGeom>
          <a:ln>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2" name="Rectangle 22">
            <a:extLst>
              <a:ext uri="{FF2B5EF4-FFF2-40B4-BE49-F238E27FC236}">
                <a16:creationId xmlns:a16="http://schemas.microsoft.com/office/drawing/2014/main" id="{E2286DA4-07A5-46F2-ACAF-757DE295AB6B}"/>
              </a:ext>
            </a:extLst>
          </p:cNvPr>
          <p:cNvSpPr>
            <a:spLocks noChangeArrowheads="1"/>
          </p:cNvSpPr>
          <p:nvPr/>
        </p:nvSpPr>
        <p:spPr bwMode="auto">
          <a:xfrm>
            <a:off x="6807312" y="4455200"/>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rPr>
              <a:t>goo</a:t>
            </a:r>
            <a:r>
              <a:rPr kumimoji="0" lang="en-US" sz="1078" b="0"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a:t>
            </a:r>
          </a:p>
        </p:txBody>
      </p:sp>
      <p:sp>
        <p:nvSpPr>
          <p:cNvPr id="33" name="Rectangle 23">
            <a:extLst>
              <a:ext uri="{FF2B5EF4-FFF2-40B4-BE49-F238E27FC236}">
                <a16:creationId xmlns:a16="http://schemas.microsoft.com/office/drawing/2014/main" id="{9EF17DF0-B6B8-4E5E-B5AC-E8182334BB89}"/>
              </a:ext>
            </a:extLst>
          </p:cNvPr>
          <p:cNvSpPr>
            <a:spLocks noChangeArrowheads="1"/>
          </p:cNvSpPr>
          <p:nvPr/>
        </p:nvSpPr>
        <p:spPr bwMode="auto">
          <a:xfrm>
            <a:off x="6754300" y="3594387"/>
            <a:ext cx="439449" cy="165879"/>
          </a:xfrm>
          <a:prstGeom prst="rect">
            <a:avLst/>
          </a:prstGeom>
          <a:noFill/>
          <a:ln w="9525" algn="ctr">
            <a:noFill/>
            <a:miter lim="800000"/>
            <a:headEnd/>
            <a:tailEnd/>
          </a:ln>
        </p:spPr>
        <p:txBody>
          <a:bodyPr wrap="squar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ood</a:t>
            </a:r>
            <a:endPar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endParaRPr>
          </a:p>
        </p:txBody>
      </p:sp>
      <p:sp>
        <p:nvSpPr>
          <p:cNvPr id="34" name="Rectangle 24">
            <a:extLst>
              <a:ext uri="{FF2B5EF4-FFF2-40B4-BE49-F238E27FC236}">
                <a16:creationId xmlns:a16="http://schemas.microsoft.com/office/drawing/2014/main" id="{068DC1C1-2513-465B-9819-1781E506D825}"/>
              </a:ext>
            </a:extLst>
          </p:cNvPr>
          <p:cNvSpPr>
            <a:spLocks noChangeArrowheads="1"/>
          </p:cNvSpPr>
          <p:nvPr/>
        </p:nvSpPr>
        <p:spPr bwMode="auto">
          <a:xfrm>
            <a:off x="6807312" y="3881325"/>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g</a:t>
            </a: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a</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od</a:t>
            </a:r>
            <a:endPar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endParaRPr>
          </a:p>
        </p:txBody>
      </p:sp>
      <p:sp>
        <p:nvSpPr>
          <p:cNvPr id="35" name="Rectangle 25">
            <a:extLst>
              <a:ext uri="{FF2B5EF4-FFF2-40B4-BE49-F238E27FC236}">
                <a16:creationId xmlns:a16="http://schemas.microsoft.com/office/drawing/2014/main" id="{1FB661B1-573B-49A6-8683-4A0201D8B1E0}"/>
              </a:ext>
            </a:extLst>
          </p:cNvPr>
          <p:cNvSpPr>
            <a:spLocks noChangeArrowheads="1"/>
          </p:cNvSpPr>
          <p:nvPr/>
        </p:nvSpPr>
        <p:spPr bwMode="auto">
          <a:xfrm>
            <a:off x="6807312" y="4168262"/>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go</a:t>
            </a: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d</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d</a:t>
            </a:r>
            <a:endPar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endParaRPr>
          </a:p>
        </p:txBody>
      </p:sp>
      <p:sp>
        <p:nvSpPr>
          <p:cNvPr id="36" name="Rectangle 23">
            <a:extLst>
              <a:ext uri="{FF2B5EF4-FFF2-40B4-BE49-F238E27FC236}">
                <a16:creationId xmlns:a16="http://schemas.microsoft.com/office/drawing/2014/main" id="{D3D8C976-44CF-41C2-A0E0-9AB207C1881A}"/>
              </a:ext>
            </a:extLst>
          </p:cNvPr>
          <p:cNvSpPr>
            <a:spLocks noChangeArrowheads="1"/>
          </p:cNvSpPr>
          <p:nvPr/>
        </p:nvSpPr>
        <p:spPr bwMode="auto">
          <a:xfrm>
            <a:off x="7584075" y="3594387"/>
            <a:ext cx="8335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37" name="Rectangle 24">
            <a:extLst>
              <a:ext uri="{FF2B5EF4-FFF2-40B4-BE49-F238E27FC236}">
                <a16:creationId xmlns:a16="http://schemas.microsoft.com/office/drawing/2014/main" id="{10B81E3D-6CBC-41D4-A0A1-8D813CA891E3}"/>
              </a:ext>
            </a:extLst>
          </p:cNvPr>
          <p:cNvSpPr>
            <a:spLocks noChangeArrowheads="1"/>
          </p:cNvSpPr>
          <p:nvPr/>
        </p:nvSpPr>
        <p:spPr bwMode="auto">
          <a:xfrm>
            <a:off x="7459040" y="3891507"/>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od</a:t>
            </a:r>
            <a:endPar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endParaRPr>
          </a:p>
        </p:txBody>
      </p:sp>
      <p:sp>
        <p:nvSpPr>
          <p:cNvPr id="38" name="Rectangle 25">
            <a:extLst>
              <a:ext uri="{FF2B5EF4-FFF2-40B4-BE49-F238E27FC236}">
                <a16:creationId xmlns:a16="http://schemas.microsoft.com/office/drawing/2014/main" id="{5DA380D2-BC60-445B-8A86-89E76259E29F}"/>
              </a:ext>
            </a:extLst>
          </p:cNvPr>
          <p:cNvSpPr>
            <a:spLocks noChangeArrowheads="1"/>
          </p:cNvSpPr>
          <p:nvPr/>
        </p:nvSpPr>
        <p:spPr bwMode="auto">
          <a:xfrm>
            <a:off x="7584075" y="4164135"/>
            <a:ext cx="8335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39" name="Rectangle 22">
            <a:extLst>
              <a:ext uri="{FF2B5EF4-FFF2-40B4-BE49-F238E27FC236}">
                <a16:creationId xmlns:a16="http://schemas.microsoft.com/office/drawing/2014/main" id="{504C1394-5918-44BB-8D3A-945902E2DECA}"/>
              </a:ext>
            </a:extLst>
          </p:cNvPr>
          <p:cNvSpPr>
            <a:spLocks noChangeArrowheads="1"/>
          </p:cNvSpPr>
          <p:nvPr/>
        </p:nvSpPr>
        <p:spPr bwMode="auto">
          <a:xfrm>
            <a:off x="8235810" y="4164135"/>
            <a:ext cx="8335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40" name="Rectangle 24">
            <a:extLst>
              <a:ext uri="{FF2B5EF4-FFF2-40B4-BE49-F238E27FC236}">
                <a16:creationId xmlns:a16="http://schemas.microsoft.com/office/drawing/2014/main" id="{EA679A4D-9B88-4335-A37F-709D9DCDC810}"/>
              </a:ext>
            </a:extLst>
          </p:cNvPr>
          <p:cNvSpPr>
            <a:spLocks noChangeArrowheads="1"/>
          </p:cNvSpPr>
          <p:nvPr/>
        </p:nvSpPr>
        <p:spPr bwMode="auto">
          <a:xfrm>
            <a:off x="8235810" y="3594387"/>
            <a:ext cx="8335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sp>
        <p:nvSpPr>
          <p:cNvPr id="41" name="Rectangle 25">
            <a:extLst>
              <a:ext uri="{FF2B5EF4-FFF2-40B4-BE49-F238E27FC236}">
                <a16:creationId xmlns:a16="http://schemas.microsoft.com/office/drawing/2014/main" id="{128C3567-3096-44F5-A424-724B43AE7F08}"/>
              </a:ext>
            </a:extLst>
          </p:cNvPr>
          <p:cNvSpPr>
            <a:spLocks noChangeArrowheads="1"/>
          </p:cNvSpPr>
          <p:nvPr/>
        </p:nvSpPr>
        <p:spPr bwMode="auto">
          <a:xfrm>
            <a:off x="8110775" y="3891507"/>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err="1">
                <a:ln>
                  <a:noFill/>
                </a:ln>
                <a:solidFill>
                  <a:srgbClr val="008272">
                    <a:lumMod val="60000"/>
                    <a:lumOff val="40000"/>
                  </a:srgbClr>
                </a:solidFill>
                <a:effectLst/>
                <a:uLnTx/>
                <a:uFillTx/>
                <a:latin typeface="Lucida Console" panose="020B0609040504020204" pitchFamily="49" charset="0"/>
                <a:ea typeface="+mn-ea"/>
                <a:cs typeface="+mn-cs"/>
              </a:rPr>
              <a:t>bad</a:t>
            </a:r>
            <a:r>
              <a:rPr kumimoji="0" lang="en-US" sz="1078" b="0" i="0" u="none" strike="noStrike" kern="0" cap="none" spc="0" normalizeH="0" baseline="0" noProof="0" dirty="0" err="1">
                <a:ln>
                  <a:noFill/>
                </a:ln>
                <a:solidFill>
                  <a:srgbClr val="FFC000"/>
                </a:solidFill>
                <a:effectLst/>
                <a:uLnTx/>
                <a:uFillTx/>
                <a:latin typeface="Lucida Console" panose="020B0609040504020204" pitchFamily="49" charset="0"/>
                <a:ea typeface="+mn-ea"/>
                <a:cs typeface="+mn-cs"/>
              </a:rPr>
              <a:t>d</a:t>
            </a:r>
            <a:endParaRPr kumimoji="0" lang="en-US" sz="1078" b="0" i="0" u="none" strike="noStrike" kern="0" cap="none" spc="0" normalizeH="0" baseline="0" noProof="0" dirty="0">
              <a:ln>
                <a:noFill/>
              </a:ln>
              <a:solidFill>
                <a:srgbClr val="FFC000"/>
              </a:solidFill>
              <a:effectLst/>
              <a:uLnTx/>
              <a:uFillTx/>
              <a:latin typeface="Lucida Console" panose="020B0609040504020204" pitchFamily="49" charset="0"/>
              <a:ea typeface="+mn-ea"/>
              <a:cs typeface="+mn-cs"/>
            </a:endParaRPr>
          </a:p>
        </p:txBody>
      </p:sp>
      <p:sp>
        <p:nvSpPr>
          <p:cNvPr id="42" name="Rectangle 22">
            <a:extLst>
              <a:ext uri="{FF2B5EF4-FFF2-40B4-BE49-F238E27FC236}">
                <a16:creationId xmlns:a16="http://schemas.microsoft.com/office/drawing/2014/main" id="{DCCED785-5EE7-4189-83C0-180D5A94A6F1}"/>
              </a:ext>
            </a:extLst>
          </p:cNvPr>
          <p:cNvSpPr>
            <a:spLocks noChangeArrowheads="1"/>
          </p:cNvSpPr>
          <p:nvPr/>
        </p:nvSpPr>
        <p:spPr bwMode="auto">
          <a:xfrm>
            <a:off x="8762508" y="4164135"/>
            <a:ext cx="33342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008272">
                    <a:lumMod val="60000"/>
                    <a:lumOff val="40000"/>
                  </a:srgbClr>
                </a:solidFill>
                <a:effectLst/>
                <a:uLnTx/>
                <a:uFillTx/>
                <a:latin typeface="Lucida Console" panose="020B0609040504020204" pitchFamily="49" charset="0"/>
                <a:ea typeface="+mn-ea"/>
                <a:cs typeface="+mn-cs"/>
              </a:rPr>
              <a:t>bad!</a:t>
            </a:r>
          </a:p>
        </p:txBody>
      </p:sp>
      <p:sp>
        <p:nvSpPr>
          <p:cNvPr id="43" name="Rectangle 25">
            <a:extLst>
              <a:ext uri="{FF2B5EF4-FFF2-40B4-BE49-F238E27FC236}">
                <a16:creationId xmlns:a16="http://schemas.microsoft.com/office/drawing/2014/main" id="{EBC0F83B-29D9-4526-A337-91DAB4A94A01}"/>
              </a:ext>
            </a:extLst>
          </p:cNvPr>
          <p:cNvSpPr>
            <a:spLocks noChangeArrowheads="1"/>
          </p:cNvSpPr>
          <p:nvPr/>
        </p:nvSpPr>
        <p:spPr bwMode="auto">
          <a:xfrm>
            <a:off x="8887543" y="3891507"/>
            <a:ext cx="83356" cy="165879"/>
          </a:xfrm>
          <a:prstGeom prst="rect">
            <a:avLst/>
          </a:prstGeom>
          <a:noFill/>
          <a:ln w="9525" algn="ctr">
            <a:noFill/>
            <a:miter lim="800000"/>
            <a:headEnd/>
            <a:tailEnd/>
          </a:ln>
        </p:spPr>
        <p:txBody>
          <a:bodyPr wrap="none" lIns="0" tIns="0" rIns="0" bIns="0" anchor="ctr">
            <a:spAutoFit/>
          </a:bodyPr>
          <a:lstStyle/>
          <a:p>
            <a:pPr marL="0" marR="0" lvl="0" indent="0" algn="ctr" defTabSz="896386" rtl="0" eaLnBrk="0" fontAlgn="base" latinLnBrk="0" hangingPunct="0">
              <a:lnSpc>
                <a:spcPct val="100000"/>
              </a:lnSpc>
              <a:spcBef>
                <a:spcPct val="0"/>
              </a:spcBef>
              <a:spcAft>
                <a:spcPct val="0"/>
              </a:spcAft>
              <a:buClrTx/>
              <a:buSzTx/>
              <a:buFontTx/>
              <a:buNone/>
              <a:tabLst/>
              <a:defRPr/>
            </a:pPr>
            <a:r>
              <a:rPr kumimoji="0" lang="en-US" sz="1078" b="0" i="0" u="none" strike="noStrike" kern="0" cap="none" spc="0" normalizeH="0" baseline="0" noProof="0" dirty="0">
                <a:ln>
                  <a:noFill/>
                </a:ln>
                <a:solidFill>
                  <a:srgbClr val="FFFFFF"/>
                </a:solidFill>
                <a:effectLst/>
                <a:uLnTx/>
                <a:uFillTx/>
                <a:latin typeface="Lucida Console" panose="020B0609040504020204" pitchFamily="49" charset="0"/>
                <a:ea typeface="+mn-ea"/>
                <a:cs typeface="+mn-cs"/>
              </a:rPr>
              <a:t>…</a:t>
            </a:r>
          </a:p>
        </p:txBody>
      </p:sp>
      <p:cxnSp>
        <p:nvCxnSpPr>
          <p:cNvPr id="44" name="Straight Arrow Connector 43">
            <a:extLst>
              <a:ext uri="{FF2B5EF4-FFF2-40B4-BE49-F238E27FC236}">
                <a16:creationId xmlns:a16="http://schemas.microsoft.com/office/drawing/2014/main" id="{A108AB15-9F29-4DA0-9DD9-6621F3A75549}"/>
              </a:ext>
            </a:extLst>
          </p:cNvPr>
          <p:cNvCxnSpPr>
            <a:cxnSpLocks/>
          </p:cNvCxnSpPr>
          <p:nvPr/>
        </p:nvCxnSpPr>
        <p:spPr>
          <a:xfrm>
            <a:off x="6432229" y="3500270"/>
            <a:ext cx="0" cy="313749"/>
          </a:xfrm>
          <a:prstGeom prst="straightConnector1">
            <a:avLst/>
          </a:prstGeom>
          <a:ln w="12700">
            <a:solidFill>
              <a:srgbClr val="FFC000"/>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72D6F9E-EDD6-4F82-8818-9D48C6AABF5F}"/>
              </a:ext>
            </a:extLst>
          </p:cNvPr>
          <p:cNvCxnSpPr>
            <a:cxnSpLocks/>
          </p:cNvCxnSpPr>
          <p:nvPr/>
        </p:nvCxnSpPr>
        <p:spPr>
          <a:xfrm>
            <a:off x="6432229" y="3788689"/>
            <a:ext cx="0" cy="313749"/>
          </a:xfrm>
          <a:prstGeom prst="straightConnector1">
            <a:avLst/>
          </a:prstGeom>
          <a:ln w="12700">
            <a:solidFill>
              <a:srgbClr val="FFC000"/>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0D0028F2-59E6-4635-A85B-080B591B5608}"/>
              </a:ext>
            </a:extLst>
          </p:cNvPr>
          <p:cNvCxnSpPr>
            <a:cxnSpLocks/>
          </p:cNvCxnSpPr>
          <p:nvPr/>
        </p:nvCxnSpPr>
        <p:spPr>
          <a:xfrm>
            <a:off x="6432229" y="4090198"/>
            <a:ext cx="0" cy="313749"/>
          </a:xfrm>
          <a:prstGeom prst="straightConnector1">
            <a:avLst/>
          </a:prstGeom>
          <a:ln w="12700">
            <a:solidFill>
              <a:srgbClr val="FFC000"/>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FE3D037B-401F-4FC2-931A-43DCF139DF86}"/>
              </a:ext>
            </a:extLst>
          </p:cNvPr>
          <p:cNvCxnSpPr>
            <a:cxnSpLocks/>
          </p:cNvCxnSpPr>
          <p:nvPr/>
        </p:nvCxnSpPr>
        <p:spPr>
          <a:xfrm>
            <a:off x="6432229" y="4394832"/>
            <a:ext cx="0" cy="437529"/>
          </a:xfrm>
          <a:prstGeom prst="straightConnector1">
            <a:avLst/>
          </a:prstGeom>
          <a:ln w="12700">
            <a:solidFill>
              <a:srgbClr val="FFC000"/>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87C51E6-1458-4942-9CF1-CEA4C4DCC700}"/>
              </a:ext>
            </a:extLst>
          </p:cNvPr>
          <p:cNvCxnSpPr>
            <a:cxnSpLocks/>
          </p:cNvCxnSpPr>
          <p:nvPr/>
        </p:nvCxnSpPr>
        <p:spPr>
          <a:xfrm>
            <a:off x="6429621" y="3504518"/>
            <a:ext cx="339197" cy="159032"/>
          </a:xfrm>
          <a:prstGeom prst="straightConnector1">
            <a:avLst/>
          </a:prstGeom>
          <a:ln w="12700">
            <a:solidFill>
              <a:schemeClr val="accent5">
                <a:lumMod val="60000"/>
                <a:lumOff val="40000"/>
              </a:schemeClr>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709CEDCE-9514-4AB5-B68F-05F5A7F0ACB7}"/>
              </a:ext>
            </a:extLst>
          </p:cNvPr>
          <p:cNvCxnSpPr>
            <a:cxnSpLocks/>
          </p:cNvCxnSpPr>
          <p:nvPr/>
        </p:nvCxnSpPr>
        <p:spPr>
          <a:xfrm>
            <a:off x="6429621" y="3814472"/>
            <a:ext cx="339197" cy="159032"/>
          </a:xfrm>
          <a:prstGeom prst="straightConnector1">
            <a:avLst/>
          </a:prstGeom>
          <a:ln w="12700">
            <a:solidFill>
              <a:schemeClr val="accent5">
                <a:lumMod val="60000"/>
                <a:lumOff val="40000"/>
              </a:schemeClr>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7A3C7CD-DB93-4896-B8E9-475E77518C50}"/>
              </a:ext>
            </a:extLst>
          </p:cNvPr>
          <p:cNvCxnSpPr>
            <a:cxnSpLocks/>
          </p:cNvCxnSpPr>
          <p:nvPr/>
        </p:nvCxnSpPr>
        <p:spPr>
          <a:xfrm>
            <a:off x="6429621" y="4104652"/>
            <a:ext cx="339197" cy="159032"/>
          </a:xfrm>
          <a:prstGeom prst="straightConnector1">
            <a:avLst/>
          </a:prstGeom>
          <a:ln w="12700">
            <a:solidFill>
              <a:schemeClr val="accent5">
                <a:lumMod val="60000"/>
                <a:lumOff val="40000"/>
              </a:schemeClr>
            </a:solidFill>
            <a:headEnd type="none"/>
            <a:tailEnd type="arrow" w="lg"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D5112580-292D-42D7-9905-451F406802A3}"/>
              </a:ext>
            </a:extLst>
          </p:cNvPr>
          <p:cNvCxnSpPr>
            <a:cxnSpLocks/>
          </p:cNvCxnSpPr>
          <p:nvPr/>
        </p:nvCxnSpPr>
        <p:spPr>
          <a:xfrm>
            <a:off x="6429621" y="4394832"/>
            <a:ext cx="339197" cy="159032"/>
          </a:xfrm>
          <a:prstGeom prst="straightConnector1">
            <a:avLst/>
          </a:prstGeom>
          <a:ln w="12700">
            <a:solidFill>
              <a:schemeClr val="accent5">
                <a:lumMod val="60000"/>
                <a:lumOff val="40000"/>
              </a:schemeClr>
            </a:solidFill>
            <a:headEnd type="none"/>
            <a:tailEnd type="arrow" w="lg" len="med"/>
          </a:ln>
        </p:spPr>
        <p:style>
          <a:lnRef idx="1">
            <a:schemeClr val="accent1"/>
          </a:lnRef>
          <a:fillRef idx="0">
            <a:schemeClr val="accent1"/>
          </a:fillRef>
          <a:effectRef idx="0">
            <a:schemeClr val="accent1"/>
          </a:effectRef>
          <a:fontRef idx="minor">
            <a:schemeClr val="tx1"/>
          </a:fontRef>
        </p:style>
      </p:cxnSp>
      <p:pic>
        <p:nvPicPr>
          <p:cNvPr id="52" name="Picture 51">
            <a:extLst>
              <a:ext uri="{FF2B5EF4-FFF2-40B4-BE49-F238E27FC236}">
                <a16:creationId xmlns:a16="http://schemas.microsoft.com/office/drawing/2014/main" id="{6D9F6CDF-9A31-43B7-8D05-3F278914D2B2}"/>
              </a:ext>
            </a:extLst>
          </p:cNvPr>
          <p:cNvPicPr>
            <a:picLocks noChangeAspect="1"/>
          </p:cNvPicPr>
          <p:nvPr/>
        </p:nvPicPr>
        <p:blipFill>
          <a:blip r:embed="rId3"/>
          <a:stretch>
            <a:fillRect/>
          </a:stretch>
        </p:blipFill>
        <p:spPr>
          <a:xfrm>
            <a:off x="9281696" y="3133160"/>
            <a:ext cx="1516600" cy="1516600"/>
          </a:xfrm>
          <a:prstGeom prst="rect">
            <a:avLst/>
          </a:prstGeom>
        </p:spPr>
      </p:pic>
      <p:sp>
        <p:nvSpPr>
          <p:cNvPr id="53" name="Rectangle 52">
            <a:extLst>
              <a:ext uri="{FF2B5EF4-FFF2-40B4-BE49-F238E27FC236}">
                <a16:creationId xmlns:a16="http://schemas.microsoft.com/office/drawing/2014/main" id="{EF9DF4EF-A062-4FD5-BFD9-118405C51A7A}"/>
              </a:ext>
            </a:extLst>
          </p:cNvPr>
          <p:cNvSpPr/>
          <p:nvPr/>
        </p:nvSpPr>
        <p:spPr>
          <a:xfrm>
            <a:off x="2544332" y="5147866"/>
            <a:ext cx="5600962" cy="57328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dirty="0">
                <a:ln>
                  <a:noFill/>
                </a:ln>
                <a:solidFill>
                  <a:srgbClr val="FFFFFF"/>
                </a:solidFill>
                <a:effectLst/>
                <a:uLnTx/>
                <a:uFillTx/>
                <a:latin typeface="Segoe UI"/>
                <a:ea typeface="+mn-ea"/>
                <a:cs typeface="+mn-cs"/>
              </a:rPr>
              <a:t>MSRD threw </a:t>
            </a:r>
            <a:r>
              <a:rPr kumimoji="0" lang="en-US" sz="1568" b="0" i="1" u="none" strike="noStrike" kern="1200" cap="none" spc="0" normalizeH="0" baseline="0" noProof="0" dirty="0">
                <a:ln>
                  <a:noFill/>
                </a:ln>
                <a:solidFill>
                  <a:srgbClr val="FFFFFF"/>
                </a:solidFill>
                <a:effectLst/>
                <a:uLnTx/>
                <a:uFillTx/>
                <a:latin typeface="Segoe UI"/>
                <a:ea typeface="+mn-ea"/>
                <a:cs typeface="+mn-cs"/>
              </a:rPr>
              <a:t>3.8 Billion </a:t>
            </a:r>
            <a:r>
              <a:rPr kumimoji="0" lang="en-US" sz="1568" b="0" i="0" u="none" strike="noStrike" kern="1200" cap="none" spc="0" normalizeH="0" baseline="0" noProof="0" dirty="0">
                <a:ln>
                  <a:noFill/>
                </a:ln>
                <a:solidFill>
                  <a:srgbClr val="FFFFFF"/>
                </a:solidFill>
                <a:effectLst/>
                <a:uLnTx/>
                <a:uFillTx/>
                <a:latin typeface="Segoe UI"/>
                <a:ea typeface="+mn-ea"/>
                <a:cs typeface="+mn-cs"/>
              </a:rPr>
              <a:t>queries like this at Windows 8 and had an average answer time of 1/10</a:t>
            </a:r>
            <a:r>
              <a:rPr kumimoji="0" lang="en-US" sz="1568" b="0" i="0" u="none" strike="noStrike" kern="1200" cap="none" spc="0" normalizeH="0" baseline="30000" noProof="0" dirty="0">
                <a:ln>
                  <a:noFill/>
                </a:ln>
                <a:solidFill>
                  <a:srgbClr val="FFFFFF"/>
                </a:solidFill>
                <a:effectLst/>
                <a:uLnTx/>
                <a:uFillTx/>
                <a:latin typeface="Segoe UI"/>
                <a:ea typeface="+mn-ea"/>
                <a:cs typeface="+mn-cs"/>
              </a:rPr>
              <a:t>th</a:t>
            </a:r>
            <a:r>
              <a:rPr kumimoji="0" lang="en-US" sz="1568" b="0" i="0" u="none" strike="noStrike" kern="1200" cap="none" spc="0" normalizeH="0" baseline="0" noProof="0" dirty="0">
                <a:ln>
                  <a:noFill/>
                </a:ln>
                <a:solidFill>
                  <a:srgbClr val="FFFFFF"/>
                </a:solidFill>
                <a:effectLst/>
                <a:uLnTx/>
                <a:uFillTx/>
                <a:latin typeface="Segoe UI"/>
                <a:ea typeface="+mn-ea"/>
                <a:cs typeface="+mn-cs"/>
              </a:rPr>
              <a:t> of a second</a:t>
            </a:r>
          </a:p>
        </p:txBody>
      </p:sp>
      <p:sp>
        <p:nvSpPr>
          <p:cNvPr id="54" name="Rectangle: Rounded Corners 7">
            <a:extLst>
              <a:ext uri="{FF2B5EF4-FFF2-40B4-BE49-F238E27FC236}">
                <a16:creationId xmlns:a16="http://schemas.microsoft.com/office/drawing/2014/main" id="{BCDE7086-9D47-4C4D-A481-2FEB10334518}"/>
              </a:ext>
            </a:extLst>
          </p:cNvPr>
          <p:cNvSpPr/>
          <p:nvPr/>
        </p:nvSpPr>
        <p:spPr bwMode="black">
          <a:xfrm>
            <a:off x="8929207" y="4637908"/>
            <a:ext cx="1110788" cy="519386"/>
          </a:xfrm>
          <a:custGeom>
            <a:avLst/>
            <a:gdLst>
              <a:gd name="connsiteX0" fmla="*/ 0 w 1133062"/>
              <a:gd name="connsiteY0" fmla="*/ 42153 h 571954"/>
              <a:gd name="connsiteX1" fmla="*/ 42153 w 1133062"/>
              <a:gd name="connsiteY1" fmla="*/ 0 h 571954"/>
              <a:gd name="connsiteX2" fmla="*/ 1090909 w 1133062"/>
              <a:gd name="connsiteY2" fmla="*/ 0 h 571954"/>
              <a:gd name="connsiteX3" fmla="*/ 1133062 w 1133062"/>
              <a:gd name="connsiteY3" fmla="*/ 42153 h 571954"/>
              <a:gd name="connsiteX4" fmla="*/ 1133062 w 1133062"/>
              <a:gd name="connsiteY4" fmla="*/ 529801 h 571954"/>
              <a:gd name="connsiteX5" fmla="*/ 1090909 w 1133062"/>
              <a:gd name="connsiteY5" fmla="*/ 571954 h 571954"/>
              <a:gd name="connsiteX6" fmla="*/ 42153 w 1133062"/>
              <a:gd name="connsiteY6" fmla="*/ 571954 h 571954"/>
              <a:gd name="connsiteX7" fmla="*/ 0 w 1133062"/>
              <a:gd name="connsiteY7" fmla="*/ 529801 h 571954"/>
              <a:gd name="connsiteX8" fmla="*/ 0 w 1133062"/>
              <a:gd name="connsiteY8" fmla="*/ 42153 h 571954"/>
              <a:gd name="connsiteX0" fmla="*/ 42153 w 1133062"/>
              <a:gd name="connsiteY0" fmla="*/ 0 h 571954"/>
              <a:gd name="connsiteX1" fmla="*/ 1090909 w 1133062"/>
              <a:gd name="connsiteY1" fmla="*/ 0 h 571954"/>
              <a:gd name="connsiteX2" fmla="*/ 1133062 w 1133062"/>
              <a:gd name="connsiteY2" fmla="*/ 42153 h 571954"/>
              <a:gd name="connsiteX3" fmla="*/ 1133062 w 1133062"/>
              <a:gd name="connsiteY3" fmla="*/ 529801 h 571954"/>
              <a:gd name="connsiteX4" fmla="*/ 1090909 w 1133062"/>
              <a:gd name="connsiteY4" fmla="*/ 571954 h 571954"/>
              <a:gd name="connsiteX5" fmla="*/ 42153 w 1133062"/>
              <a:gd name="connsiteY5" fmla="*/ 571954 h 571954"/>
              <a:gd name="connsiteX6" fmla="*/ 0 w 1133062"/>
              <a:gd name="connsiteY6" fmla="*/ 529801 h 571954"/>
              <a:gd name="connsiteX7" fmla="*/ 0 w 1133062"/>
              <a:gd name="connsiteY7" fmla="*/ 42153 h 571954"/>
              <a:gd name="connsiteX8" fmla="*/ 133593 w 1133062"/>
              <a:gd name="connsiteY8" fmla="*/ 91440 h 571954"/>
              <a:gd name="connsiteX0" fmla="*/ 42153 w 1133062"/>
              <a:gd name="connsiteY0" fmla="*/ 0 h 571954"/>
              <a:gd name="connsiteX1" fmla="*/ 1090909 w 1133062"/>
              <a:gd name="connsiteY1" fmla="*/ 0 h 571954"/>
              <a:gd name="connsiteX2" fmla="*/ 1133062 w 1133062"/>
              <a:gd name="connsiteY2" fmla="*/ 42153 h 571954"/>
              <a:gd name="connsiteX3" fmla="*/ 1133062 w 1133062"/>
              <a:gd name="connsiteY3" fmla="*/ 529801 h 571954"/>
              <a:gd name="connsiteX4" fmla="*/ 1090909 w 1133062"/>
              <a:gd name="connsiteY4" fmla="*/ 571954 h 571954"/>
              <a:gd name="connsiteX5" fmla="*/ 42153 w 1133062"/>
              <a:gd name="connsiteY5" fmla="*/ 571954 h 571954"/>
              <a:gd name="connsiteX6" fmla="*/ 0 w 1133062"/>
              <a:gd name="connsiteY6" fmla="*/ 529801 h 571954"/>
              <a:gd name="connsiteX7" fmla="*/ 0 w 1133062"/>
              <a:gd name="connsiteY7" fmla="*/ 42153 h 571954"/>
              <a:gd name="connsiteX0" fmla="*/ 1090909 w 1133062"/>
              <a:gd name="connsiteY0" fmla="*/ 0 h 571954"/>
              <a:gd name="connsiteX1" fmla="*/ 1133062 w 1133062"/>
              <a:gd name="connsiteY1" fmla="*/ 42153 h 571954"/>
              <a:gd name="connsiteX2" fmla="*/ 1133062 w 1133062"/>
              <a:gd name="connsiteY2" fmla="*/ 529801 h 571954"/>
              <a:gd name="connsiteX3" fmla="*/ 1090909 w 1133062"/>
              <a:gd name="connsiteY3" fmla="*/ 571954 h 571954"/>
              <a:gd name="connsiteX4" fmla="*/ 42153 w 1133062"/>
              <a:gd name="connsiteY4" fmla="*/ 571954 h 571954"/>
              <a:gd name="connsiteX5" fmla="*/ 0 w 1133062"/>
              <a:gd name="connsiteY5" fmla="*/ 529801 h 571954"/>
              <a:gd name="connsiteX6" fmla="*/ 0 w 1133062"/>
              <a:gd name="connsiteY6" fmla="*/ 42153 h 571954"/>
              <a:gd name="connsiteX0" fmla="*/ 1133062 w 1133062"/>
              <a:gd name="connsiteY0" fmla="*/ 0 h 529801"/>
              <a:gd name="connsiteX1" fmla="*/ 1133062 w 1133062"/>
              <a:gd name="connsiteY1" fmla="*/ 487648 h 529801"/>
              <a:gd name="connsiteX2" fmla="*/ 1090909 w 1133062"/>
              <a:gd name="connsiteY2" fmla="*/ 529801 h 529801"/>
              <a:gd name="connsiteX3" fmla="*/ 42153 w 1133062"/>
              <a:gd name="connsiteY3" fmla="*/ 529801 h 529801"/>
              <a:gd name="connsiteX4" fmla="*/ 0 w 1133062"/>
              <a:gd name="connsiteY4" fmla="*/ 487648 h 529801"/>
              <a:gd name="connsiteX5" fmla="*/ 0 w 1133062"/>
              <a:gd name="connsiteY5" fmla="*/ 0 h 529801"/>
              <a:gd name="connsiteX0" fmla="*/ 1133062 w 1133062"/>
              <a:gd name="connsiteY0" fmla="*/ 0 h 529801"/>
              <a:gd name="connsiteX1" fmla="*/ 1133062 w 1133062"/>
              <a:gd name="connsiteY1" fmla="*/ 487648 h 529801"/>
              <a:gd name="connsiteX2" fmla="*/ 1090909 w 1133062"/>
              <a:gd name="connsiteY2" fmla="*/ 529801 h 529801"/>
              <a:gd name="connsiteX3" fmla="*/ 42153 w 1133062"/>
              <a:gd name="connsiteY3" fmla="*/ 529801 h 529801"/>
              <a:gd name="connsiteX4" fmla="*/ 0 w 1133062"/>
              <a:gd name="connsiteY4" fmla="*/ 487648 h 529801"/>
              <a:gd name="connsiteX5" fmla="*/ 0 w 1133062"/>
              <a:gd name="connsiteY5" fmla="*/ 123825 h 529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3062" h="529801">
                <a:moveTo>
                  <a:pt x="1133062" y="0"/>
                </a:moveTo>
                <a:lnTo>
                  <a:pt x="1133062" y="487648"/>
                </a:lnTo>
                <a:cubicBezTo>
                  <a:pt x="1133062" y="510928"/>
                  <a:pt x="1114189" y="529801"/>
                  <a:pt x="1090909" y="529801"/>
                </a:cubicBezTo>
                <a:lnTo>
                  <a:pt x="42153" y="529801"/>
                </a:lnTo>
                <a:cubicBezTo>
                  <a:pt x="18873" y="529801"/>
                  <a:pt x="0" y="510928"/>
                  <a:pt x="0" y="487648"/>
                </a:cubicBezTo>
                <a:lnTo>
                  <a:pt x="0" y="123825"/>
                </a:lnTo>
              </a:path>
            </a:pathLst>
          </a:custGeom>
          <a:noFill/>
          <a:ln w="15875" algn="ctr">
            <a:solidFill>
              <a:schemeClr val="accent6"/>
            </a:solidFill>
            <a:round/>
            <a:headEnd type="arrow" w="lg" len="med"/>
            <a:tailEnd/>
          </a:ln>
          <a:extLst>
            <a:ext uri="{909E8E84-426E-40DD-AFC4-6F175D3DCCD1}">
              <a14:hiddenFill xmlns:a14="http://schemas.microsoft.com/office/drawing/2010/main">
                <a:solidFill>
                  <a:srgbClr val="FFFFFF"/>
                </a:solidFill>
              </a14:hiddenFill>
            </a:ext>
          </a:extLst>
        </p:spPr>
        <p:txBody>
          <a:bodyPr wrap="square" lIns="92062" tIns="46031" rIns="92062" bIns="46031" anchor="ctr">
            <a:noAutofit/>
          </a:bodyPr>
          <a:lstStyle/>
          <a:p>
            <a:pPr marL="0" marR="0" lvl="0" indent="0" algn="l" defTabSz="896386" rtl="0" eaLnBrk="1" fontAlgn="base" latinLnBrk="0" hangingPunct="1">
              <a:lnSpc>
                <a:spcPct val="100000"/>
              </a:lnSpc>
              <a:spcBef>
                <a:spcPct val="0"/>
              </a:spcBef>
              <a:spcAft>
                <a:spcPct val="0"/>
              </a:spcAft>
              <a:buClrTx/>
              <a:buSzTx/>
              <a:buFontTx/>
              <a:buNone/>
              <a:tabLst/>
              <a:defRPr/>
            </a:pPr>
            <a:endParaRPr kumimoji="0" lang="en-US" sz="1078" b="0" i="0" u="none" strike="noStrike" kern="0" cap="none" spc="0" normalizeH="0" baseline="0" noProof="0" dirty="0">
              <a:ln>
                <a:noFill/>
              </a:ln>
              <a:solidFill>
                <a:srgbClr val="000000"/>
              </a:solidFill>
              <a:effectLst/>
              <a:uLnTx/>
              <a:uFillTx/>
              <a:latin typeface="Lucida Console" panose="020B0609040504020204" pitchFamily="49" charset="0"/>
              <a:ea typeface="+mn-ea"/>
              <a:cs typeface="+mn-cs"/>
            </a:endParaRPr>
          </a:p>
        </p:txBody>
      </p:sp>
    </p:spTree>
    <p:extLst>
      <p:ext uri="{BB962C8B-B14F-4D97-AF65-F5344CB8AC3E}">
        <p14:creationId xmlns:p14="http://schemas.microsoft.com/office/powerpoint/2010/main" val="54071182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99B0C-7581-4F85-A04C-D0DD1C2BC895}"/>
              </a:ext>
            </a:extLst>
          </p:cNvPr>
          <p:cNvSpPr>
            <a:spLocks noGrp="1"/>
          </p:cNvSpPr>
          <p:nvPr>
            <p:ph type="title"/>
          </p:nvPr>
        </p:nvSpPr>
        <p:spPr>
          <a:xfrm>
            <a:off x="474714" y="324564"/>
            <a:ext cx="11018520" cy="553998"/>
          </a:xfrm>
        </p:spPr>
        <p:txBody>
          <a:bodyPr/>
          <a:lstStyle/>
          <a:p>
            <a:r>
              <a:rPr lang="en-US" dirty="0"/>
              <a:t>Data trust boundary  –   “interesting” to Fuzz </a:t>
            </a:r>
          </a:p>
        </p:txBody>
      </p:sp>
      <p:sp>
        <p:nvSpPr>
          <p:cNvPr id="3" name="Text Placeholder 2">
            <a:extLst>
              <a:ext uri="{FF2B5EF4-FFF2-40B4-BE49-F238E27FC236}">
                <a16:creationId xmlns:a16="http://schemas.microsoft.com/office/drawing/2014/main" id="{3F7A8E6E-7558-46A5-9503-26492EA7814D}"/>
              </a:ext>
            </a:extLst>
          </p:cNvPr>
          <p:cNvSpPr>
            <a:spLocks noGrp="1"/>
          </p:cNvSpPr>
          <p:nvPr>
            <p:ph type="body" sz="quarter" idx="10"/>
          </p:nvPr>
        </p:nvSpPr>
        <p:spPr>
          <a:xfrm>
            <a:off x="1760615" y="2871055"/>
            <a:ext cx="11018520" cy="1982081"/>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Title 1">
            <a:extLst>
              <a:ext uri="{FF2B5EF4-FFF2-40B4-BE49-F238E27FC236}">
                <a16:creationId xmlns:a16="http://schemas.microsoft.com/office/drawing/2014/main" id="{FED54602-0272-4961-9F84-B5C475435FF8}"/>
              </a:ext>
            </a:extLst>
          </p:cNvPr>
          <p:cNvSpPr txBox="1">
            <a:spLocks/>
          </p:cNvSpPr>
          <p:nvPr/>
        </p:nvSpPr>
        <p:spPr>
          <a:xfrm>
            <a:off x="1015219" y="2225832"/>
            <a:ext cx="11018520" cy="3877985"/>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while ( … )  {</a:t>
            </a:r>
          </a:p>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n  = read (socket,  buffer +</a:t>
            </a:r>
            <a:r>
              <a:rPr kumimoji="0" lang="en-US" sz="3600" b="0" i="0" u="none" strike="noStrike" kern="1200" cap="none" spc="-50" normalizeH="0" baseline="0" noProof="0" dirty="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ptr</a:t>
            </a: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a:t>
            </a:r>
            <a:r>
              <a:rPr kumimoji="0" lang="en-US" sz="3600" b="0" i="0" u="none" strike="noStrike" kern="1200" cap="none" spc="-50" normalizeH="0" baseline="0" noProof="0" dirty="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sizeof</a:t>
            </a: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(buffer) – </a:t>
            </a:r>
            <a:r>
              <a:rPr kumimoji="0" lang="en-US" sz="3600" b="0" i="0" u="none" strike="noStrike" kern="1200" cap="none" spc="-50" normalizeH="0" baseline="0" noProof="0" dirty="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ptr</a:t>
            </a: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a:t>
            </a:r>
          </a:p>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a:t>
            </a:r>
            <a:r>
              <a:rPr kumimoji="0" lang="en-US" sz="3600" b="0" i="0" u="none" strike="noStrike" kern="1200" cap="none" spc="-50" normalizeH="0" baseline="0" noProof="0" dirty="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ptr</a:t>
            </a: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 n;</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     </a:t>
            </a:r>
          </a:p>
        </p:txBody>
      </p:sp>
    </p:spTree>
    <p:extLst>
      <p:ext uri="{BB962C8B-B14F-4D97-AF65-F5344CB8AC3E}">
        <p14:creationId xmlns:p14="http://schemas.microsoft.com/office/powerpoint/2010/main" val="455294527"/>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A35E9-E2D9-46B0-B464-E12346636E7B}"/>
              </a:ext>
            </a:extLst>
          </p:cNvPr>
          <p:cNvSpPr>
            <a:spLocks noGrp="1"/>
          </p:cNvSpPr>
          <p:nvPr>
            <p:ph type="title"/>
          </p:nvPr>
        </p:nvSpPr>
        <p:spPr>
          <a:xfrm>
            <a:off x="496165" y="437465"/>
            <a:ext cx="11018520" cy="553998"/>
          </a:xfrm>
        </p:spPr>
        <p:txBody>
          <a:bodyPr/>
          <a:lstStyle/>
          <a:p>
            <a:r>
              <a:rPr lang="en-US" dirty="0"/>
              <a:t>Compile for </a:t>
            </a:r>
            <a:r>
              <a:rPr lang="en-US" dirty="0" err="1"/>
              <a:t>Asan</a:t>
            </a:r>
            <a:r>
              <a:rPr lang="en-US" dirty="0"/>
              <a:t> + Fuzz  … ~self diagnosing</a:t>
            </a:r>
          </a:p>
        </p:txBody>
      </p:sp>
      <p:sp>
        <p:nvSpPr>
          <p:cNvPr id="3" name="Text Placeholder 2">
            <a:extLst>
              <a:ext uri="{FF2B5EF4-FFF2-40B4-BE49-F238E27FC236}">
                <a16:creationId xmlns:a16="http://schemas.microsoft.com/office/drawing/2014/main" id="{0EAD7A2D-1415-4B94-9A18-E2D8D9A0C751}"/>
              </a:ext>
            </a:extLst>
          </p:cNvPr>
          <p:cNvSpPr>
            <a:spLocks noGrp="1"/>
          </p:cNvSpPr>
          <p:nvPr>
            <p:ph type="body" sz="quarter" idx="10"/>
          </p:nvPr>
        </p:nvSpPr>
        <p:spPr>
          <a:xfrm>
            <a:off x="3433838" y="2891764"/>
            <a:ext cx="11018520" cy="430887"/>
          </a:xfrm>
        </p:spPr>
        <p:txBody>
          <a:bodyPr/>
          <a:lstStyle/>
          <a:p>
            <a:pPr marL="0" indent="0">
              <a:buNone/>
            </a:pPr>
            <a:r>
              <a:rPr lang="en-US" dirty="0">
                <a:latin typeface="Consolas" panose="020B0609020204030204" pitchFamily="49" charset="0"/>
              </a:rPr>
              <a:t> </a:t>
            </a:r>
          </a:p>
        </p:txBody>
      </p:sp>
      <p:sp>
        <p:nvSpPr>
          <p:cNvPr id="4" name="TextBox 3">
            <a:extLst>
              <a:ext uri="{FF2B5EF4-FFF2-40B4-BE49-F238E27FC236}">
                <a16:creationId xmlns:a16="http://schemas.microsoft.com/office/drawing/2014/main" id="{E2083C24-4D47-4F98-9B80-6877D7ADB032}"/>
              </a:ext>
            </a:extLst>
          </p:cNvPr>
          <p:cNvSpPr txBox="1"/>
          <p:nvPr/>
        </p:nvSpPr>
        <p:spPr>
          <a:xfrm>
            <a:off x="2227890" y="3644443"/>
            <a:ext cx="3019493" cy="43088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Compile +</a:t>
            </a:r>
            <a:r>
              <a:rPr kumimoji="0" lang="en-US" sz="2800" b="0" i="0" u="none" strike="noStrike" kern="1200" cap="none" spc="0" normalizeH="0" baseline="0" noProof="0" dirty="0" err="1">
                <a:ln>
                  <a:noFill/>
                </a:ln>
                <a:gradFill>
                  <a:gsLst>
                    <a:gs pos="2917">
                      <a:srgbClr val="FFFFFF"/>
                    </a:gs>
                    <a:gs pos="30000">
                      <a:srgbClr val="FFFFFF"/>
                    </a:gs>
                  </a:gsLst>
                  <a:lin ang="5400000" scaled="0"/>
                </a:gradFill>
                <a:effectLst/>
                <a:uLnTx/>
                <a:uFillTx/>
                <a:latin typeface="Segoe UI"/>
                <a:ea typeface="+mn-ea"/>
                <a:cs typeface="+mn-cs"/>
              </a:rPr>
              <a:t>Asan</a:t>
            </a: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RT</a:t>
            </a:r>
          </a:p>
        </p:txBody>
      </p:sp>
      <p:sp>
        <p:nvSpPr>
          <p:cNvPr id="5" name="TextBox 4">
            <a:extLst>
              <a:ext uri="{FF2B5EF4-FFF2-40B4-BE49-F238E27FC236}">
                <a16:creationId xmlns:a16="http://schemas.microsoft.com/office/drawing/2014/main" id="{E89DFA36-4565-4C88-81EC-E346BFB360FA}"/>
              </a:ext>
            </a:extLst>
          </p:cNvPr>
          <p:cNvSpPr txBox="1"/>
          <p:nvPr/>
        </p:nvSpPr>
        <p:spPr>
          <a:xfrm>
            <a:off x="7697843" y="3594282"/>
            <a:ext cx="2090841" cy="43088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Fuzzing </a:t>
            </a:r>
          </a:p>
        </p:txBody>
      </p:sp>
      <p:sp>
        <p:nvSpPr>
          <p:cNvPr id="6" name="Arrow: Curved Up 5">
            <a:extLst>
              <a:ext uri="{FF2B5EF4-FFF2-40B4-BE49-F238E27FC236}">
                <a16:creationId xmlns:a16="http://schemas.microsoft.com/office/drawing/2014/main" id="{CB1357DB-85D2-46BD-8579-784365932168}"/>
              </a:ext>
            </a:extLst>
          </p:cNvPr>
          <p:cNvSpPr/>
          <p:nvPr/>
        </p:nvSpPr>
        <p:spPr bwMode="auto">
          <a:xfrm flipV="1">
            <a:off x="3737637" y="1913035"/>
            <a:ext cx="4716726" cy="1455197"/>
          </a:xfrm>
          <a:prstGeom prst="curved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Arrow: Curved Up 6">
            <a:extLst>
              <a:ext uri="{FF2B5EF4-FFF2-40B4-BE49-F238E27FC236}">
                <a16:creationId xmlns:a16="http://schemas.microsoft.com/office/drawing/2014/main" id="{0CA90BF2-C995-472A-B806-80925CB39F76}"/>
              </a:ext>
            </a:extLst>
          </p:cNvPr>
          <p:cNvSpPr/>
          <p:nvPr/>
        </p:nvSpPr>
        <p:spPr bwMode="auto">
          <a:xfrm rot="10800000" flipV="1">
            <a:off x="3551298" y="4346961"/>
            <a:ext cx="4716726" cy="1210013"/>
          </a:xfrm>
          <a:prstGeom prst="curved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6817053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7320-036E-4D60-A53A-503E551C7A98}"/>
              </a:ext>
            </a:extLst>
          </p:cNvPr>
          <p:cNvSpPr>
            <a:spLocks noGrp="1"/>
          </p:cNvSpPr>
          <p:nvPr>
            <p:ph type="title"/>
          </p:nvPr>
        </p:nvSpPr>
        <p:spPr/>
        <p:txBody>
          <a:bodyPr/>
          <a:lstStyle/>
          <a:p>
            <a:r>
              <a:rPr lang="en-US" dirty="0"/>
              <a:t>Development Process</a:t>
            </a:r>
          </a:p>
        </p:txBody>
      </p:sp>
      <p:sp>
        <p:nvSpPr>
          <p:cNvPr id="3" name="Text Placeholder 2">
            <a:extLst>
              <a:ext uri="{FF2B5EF4-FFF2-40B4-BE49-F238E27FC236}">
                <a16:creationId xmlns:a16="http://schemas.microsoft.com/office/drawing/2014/main" id="{98A0406A-9CD4-4659-B93E-B1DC9B13B89E}"/>
              </a:ext>
            </a:extLst>
          </p:cNvPr>
          <p:cNvSpPr>
            <a:spLocks noGrp="1"/>
          </p:cNvSpPr>
          <p:nvPr>
            <p:ph type="body" sz="quarter" idx="10"/>
          </p:nvPr>
        </p:nvSpPr>
        <p:spPr>
          <a:xfrm>
            <a:off x="3679880" y="3213556"/>
            <a:ext cx="11018520" cy="430887"/>
          </a:xfrm>
        </p:spPr>
        <p:txBody>
          <a:bodyPr/>
          <a:lstStyle/>
          <a:p>
            <a:pPr marL="0" indent="0">
              <a:buNone/>
            </a:pPr>
            <a:r>
              <a:rPr lang="en-US" dirty="0"/>
              <a:t>Incorporate </a:t>
            </a:r>
            <a:r>
              <a:rPr lang="en-US" dirty="0" err="1"/>
              <a:t>Asan</a:t>
            </a:r>
            <a:r>
              <a:rPr lang="en-US" dirty="0"/>
              <a:t> + Fuzzing ! </a:t>
            </a:r>
          </a:p>
        </p:txBody>
      </p:sp>
    </p:spTree>
    <p:extLst>
      <p:ext uri="{BB962C8B-B14F-4D97-AF65-F5344CB8AC3E}">
        <p14:creationId xmlns:p14="http://schemas.microsoft.com/office/powerpoint/2010/main" val="101385188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7320-036E-4D60-A53A-503E551C7A98}"/>
              </a:ext>
            </a:extLst>
          </p:cNvPr>
          <p:cNvSpPr>
            <a:spLocks noGrp="1"/>
          </p:cNvSpPr>
          <p:nvPr>
            <p:ph type="title"/>
          </p:nvPr>
        </p:nvSpPr>
        <p:spPr>
          <a:xfrm>
            <a:off x="836391" y="3152001"/>
            <a:ext cx="11018520" cy="553998"/>
          </a:xfrm>
        </p:spPr>
        <p:txBody>
          <a:bodyPr/>
          <a:lstStyle/>
          <a:p>
            <a:r>
              <a:rPr lang="en-US" dirty="0"/>
              <a:t>Workflow</a:t>
            </a:r>
          </a:p>
        </p:txBody>
      </p:sp>
      <p:pic>
        <p:nvPicPr>
          <p:cNvPr id="6" name="Picture 5">
            <a:extLst>
              <a:ext uri="{FF2B5EF4-FFF2-40B4-BE49-F238E27FC236}">
                <a16:creationId xmlns:a16="http://schemas.microsoft.com/office/drawing/2014/main" id="{4CFBF6CD-EFE9-47D2-913F-B47E637CA9CA}"/>
              </a:ext>
            </a:extLst>
          </p:cNvPr>
          <p:cNvPicPr>
            <a:picLocks noChangeAspect="1"/>
          </p:cNvPicPr>
          <p:nvPr/>
        </p:nvPicPr>
        <p:blipFill>
          <a:blip r:embed="rId2"/>
          <a:stretch>
            <a:fillRect/>
          </a:stretch>
        </p:blipFill>
        <p:spPr>
          <a:xfrm>
            <a:off x="4846702" y="1432823"/>
            <a:ext cx="5908005" cy="3992354"/>
          </a:xfrm>
          <a:prstGeom prst="rect">
            <a:avLst/>
          </a:prstGeom>
        </p:spPr>
      </p:pic>
    </p:spTree>
    <p:extLst>
      <p:ext uri="{BB962C8B-B14F-4D97-AF65-F5344CB8AC3E}">
        <p14:creationId xmlns:p14="http://schemas.microsoft.com/office/powerpoint/2010/main" val="3114376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B60FFA-3D30-4186-9DA5-D12E1114A012}"/>
              </a:ext>
            </a:extLst>
          </p:cNvPr>
          <p:cNvPicPr>
            <a:picLocks noChangeAspect="1"/>
          </p:cNvPicPr>
          <p:nvPr/>
        </p:nvPicPr>
        <p:blipFill>
          <a:blip r:embed="rId2"/>
          <a:stretch>
            <a:fillRect/>
          </a:stretch>
        </p:blipFill>
        <p:spPr>
          <a:xfrm>
            <a:off x="210065" y="2668673"/>
            <a:ext cx="4100360" cy="1139653"/>
          </a:xfrm>
          <a:prstGeom prst="rect">
            <a:avLst/>
          </a:prstGeom>
        </p:spPr>
      </p:pic>
      <p:pic>
        <p:nvPicPr>
          <p:cNvPr id="4" name="Picture 3" descr="A picture containing bird, tree, flower&#10;&#10;Description automatically generated">
            <a:extLst>
              <a:ext uri="{FF2B5EF4-FFF2-40B4-BE49-F238E27FC236}">
                <a16:creationId xmlns:a16="http://schemas.microsoft.com/office/drawing/2014/main" id="{0EB0C855-51E3-42D8-92BE-123F1ECED2E2}"/>
              </a:ext>
            </a:extLst>
          </p:cNvPr>
          <p:cNvPicPr>
            <a:picLocks noChangeAspect="1"/>
          </p:cNvPicPr>
          <p:nvPr/>
        </p:nvPicPr>
        <p:blipFill>
          <a:blip r:embed="rId3"/>
          <a:stretch>
            <a:fillRect/>
          </a:stretch>
        </p:blipFill>
        <p:spPr>
          <a:xfrm>
            <a:off x="4511245" y="1744362"/>
            <a:ext cx="7470690" cy="2988276"/>
          </a:xfrm>
          <a:prstGeom prst="rect">
            <a:avLst/>
          </a:prstGeom>
          <a:noFill/>
        </p:spPr>
      </p:pic>
    </p:spTree>
    <p:extLst>
      <p:ext uri="{BB962C8B-B14F-4D97-AF65-F5344CB8AC3E}">
        <p14:creationId xmlns:p14="http://schemas.microsoft.com/office/powerpoint/2010/main" val="26811508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7320-036E-4D60-A53A-503E551C7A98}"/>
              </a:ext>
            </a:extLst>
          </p:cNvPr>
          <p:cNvSpPr>
            <a:spLocks noGrp="1"/>
          </p:cNvSpPr>
          <p:nvPr>
            <p:ph type="title"/>
          </p:nvPr>
        </p:nvSpPr>
        <p:spPr>
          <a:xfrm>
            <a:off x="541267" y="355743"/>
            <a:ext cx="11018520" cy="553998"/>
          </a:xfrm>
        </p:spPr>
        <p:txBody>
          <a:bodyPr/>
          <a:lstStyle/>
          <a:p>
            <a:r>
              <a:rPr lang="en-US" dirty="0"/>
              <a:t>Workflow</a:t>
            </a:r>
          </a:p>
        </p:txBody>
      </p:sp>
      <p:sp>
        <p:nvSpPr>
          <p:cNvPr id="4" name="Title 1">
            <a:extLst>
              <a:ext uri="{FF2B5EF4-FFF2-40B4-BE49-F238E27FC236}">
                <a16:creationId xmlns:a16="http://schemas.microsoft.com/office/drawing/2014/main" id="{67DFF8E0-63FE-4330-8F92-331C492BDA67}"/>
              </a:ext>
            </a:extLst>
          </p:cNvPr>
          <p:cNvSpPr txBox="1">
            <a:spLocks/>
          </p:cNvSpPr>
          <p:nvPr/>
        </p:nvSpPr>
        <p:spPr>
          <a:xfrm>
            <a:off x="1230695" y="2283724"/>
            <a:ext cx="11018520" cy="2769989"/>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Compile –</a:t>
            </a:r>
            <a:r>
              <a:rPr kumimoji="0" lang="en-US" sz="3600" b="0" i="0" u="none" strike="noStrike" kern="1200" cap="none" spc="-50" normalizeH="0" baseline="0" noProof="0" dirty="0" err="1">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fsanitize</a:t>
            </a: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=address</a:t>
            </a:r>
          </a:p>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“Fling” build and inputs at 40 cloud machines </a:t>
            </a:r>
          </a:p>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endParaRP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Process failures</a:t>
            </a:r>
          </a:p>
        </p:txBody>
      </p:sp>
    </p:spTree>
    <p:extLst>
      <p:ext uri="{BB962C8B-B14F-4D97-AF65-F5344CB8AC3E}">
        <p14:creationId xmlns:p14="http://schemas.microsoft.com/office/powerpoint/2010/main" val="10793533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04971-C223-4038-A39D-54D97739A51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90FD508-183F-478F-B724-300B4A6BC477}"/>
              </a:ext>
            </a:extLst>
          </p:cNvPr>
          <p:cNvSpPr>
            <a:spLocks noGrp="1"/>
          </p:cNvSpPr>
          <p:nvPr>
            <p:ph type="body" sz="quarter" idx="10"/>
          </p:nvPr>
        </p:nvSpPr>
        <p:spPr>
          <a:xfrm>
            <a:off x="584200" y="1435497"/>
            <a:ext cx="11018520" cy="1982081"/>
          </a:xfrm>
        </p:spPr>
        <p:txBody>
          <a:bodyPr/>
          <a:lstStyle/>
          <a:p>
            <a:endParaRPr lang="en-US" dirty="0"/>
          </a:p>
          <a:p>
            <a:endParaRPr lang="en-US" dirty="0"/>
          </a:p>
          <a:p>
            <a:endParaRPr lang="en-US" dirty="0"/>
          </a:p>
          <a:p>
            <a:r>
              <a:rPr lang="en-US" dirty="0"/>
              <a:t>                                      What does that look like?</a:t>
            </a:r>
          </a:p>
        </p:txBody>
      </p:sp>
    </p:spTree>
    <p:extLst>
      <p:ext uri="{BB962C8B-B14F-4D97-AF65-F5344CB8AC3E}">
        <p14:creationId xmlns:p14="http://schemas.microsoft.com/office/powerpoint/2010/main" val="3517331655"/>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ADCC4-A14F-4378-867E-4521EB655E82}"/>
              </a:ext>
            </a:extLst>
          </p:cNvPr>
          <p:cNvSpPr>
            <a:spLocks noGrp="1"/>
          </p:cNvSpPr>
          <p:nvPr>
            <p:ph type="title"/>
          </p:nvPr>
        </p:nvSpPr>
        <p:spPr>
          <a:xfrm>
            <a:off x="109671" y="0"/>
            <a:ext cx="10515600" cy="553998"/>
          </a:xfrm>
        </p:spPr>
        <p:txBody>
          <a:bodyPr/>
          <a:lstStyle/>
          <a:p>
            <a:r>
              <a:rPr lang="en-US" dirty="0">
                <a:latin typeface="Segoe UI Light"/>
                <a:cs typeface="Segoe UI Light"/>
              </a:rPr>
              <a:t>Azure/IDE – Workflow</a:t>
            </a:r>
            <a:endParaRPr lang="en-US" dirty="0"/>
          </a:p>
        </p:txBody>
      </p:sp>
      <p:sp>
        <p:nvSpPr>
          <p:cNvPr id="5" name="TextBox 4">
            <a:extLst>
              <a:ext uri="{FF2B5EF4-FFF2-40B4-BE49-F238E27FC236}">
                <a16:creationId xmlns:a16="http://schemas.microsoft.com/office/drawing/2014/main" id="{4913F467-4F04-492B-ACBE-A956B354F39D}"/>
              </a:ext>
            </a:extLst>
          </p:cNvPr>
          <p:cNvSpPr txBox="1"/>
          <p:nvPr/>
        </p:nvSpPr>
        <p:spPr>
          <a:xfrm>
            <a:off x="109671" y="2173573"/>
            <a:ext cx="2277711" cy="1692771"/>
          </a:xfrm>
          <a:prstGeom prst="rect">
            <a:avLst/>
          </a:prstGeom>
          <a:noFill/>
          <a:ln w="28575">
            <a:solidFill>
              <a:srgbClr val="00B0F0"/>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Laptop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sng" strike="noStrike" kern="1200" cap="none" spc="0" normalizeH="0" baseline="0" noProof="0" dirty="0">
                <a:ln>
                  <a:noFill/>
                </a:ln>
                <a:solidFill>
                  <a:srgbClr val="FFFFFF"/>
                </a:solidFill>
                <a:effectLst/>
                <a:uLnTx/>
                <a:uFillTx/>
                <a:latin typeface="Calibri" panose="020F0502020204030204"/>
                <a:ea typeface="+mn-ea"/>
                <a:cs typeface="+mn-cs"/>
              </a:rPr>
              <a:t>VS2019</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ASAN Compiler +RT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IDE</a:t>
            </a:r>
          </a:p>
        </p:txBody>
      </p:sp>
      <p:sp>
        <p:nvSpPr>
          <p:cNvPr id="6" name="Flowchart: Magnetic Disk 5">
            <a:extLst>
              <a:ext uri="{FF2B5EF4-FFF2-40B4-BE49-F238E27FC236}">
                <a16:creationId xmlns:a16="http://schemas.microsoft.com/office/drawing/2014/main" id="{F93D09FE-871E-4B2F-814D-A58C33DEDE7B}"/>
              </a:ext>
            </a:extLst>
          </p:cNvPr>
          <p:cNvSpPr/>
          <p:nvPr/>
        </p:nvSpPr>
        <p:spPr bwMode="auto">
          <a:xfrm>
            <a:off x="5948003" y="5136566"/>
            <a:ext cx="1499786" cy="1674502"/>
          </a:xfrm>
          <a:prstGeom prst="flowChartMagneticDisk">
            <a:avLst/>
          </a:prstGeom>
          <a:noFill/>
          <a:ln>
            <a:solidFill>
              <a:srgbClr val="00B0F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t"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102"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7" name="TextBox 6">
            <a:extLst>
              <a:ext uri="{FF2B5EF4-FFF2-40B4-BE49-F238E27FC236}">
                <a16:creationId xmlns:a16="http://schemas.microsoft.com/office/drawing/2014/main" id="{8166E84E-E51C-4822-B75B-FB7C9F5030D0}"/>
              </a:ext>
            </a:extLst>
          </p:cNvPr>
          <p:cNvSpPr txBox="1"/>
          <p:nvPr/>
        </p:nvSpPr>
        <p:spPr>
          <a:xfrm>
            <a:off x="5963339" y="5783312"/>
            <a:ext cx="2375323" cy="156966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Snapshot</a:t>
            </a: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Files for VS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Calibri"/>
            </a:endParaRPr>
          </a:p>
        </p:txBody>
      </p:sp>
      <p:sp>
        <p:nvSpPr>
          <p:cNvPr id="8" name="TextBox 7">
            <a:extLst>
              <a:ext uri="{FF2B5EF4-FFF2-40B4-BE49-F238E27FC236}">
                <a16:creationId xmlns:a16="http://schemas.microsoft.com/office/drawing/2014/main" id="{EBDD7E24-3C7F-49F2-BF04-7604A814617B}"/>
              </a:ext>
            </a:extLst>
          </p:cNvPr>
          <p:cNvSpPr txBox="1"/>
          <p:nvPr/>
        </p:nvSpPr>
        <p:spPr>
          <a:xfrm>
            <a:off x="5643801" y="3518655"/>
            <a:ext cx="1544883" cy="646331"/>
          </a:xfrm>
          <a:prstGeom prst="rect">
            <a:avLst/>
          </a:prstGeom>
          <a:noFill/>
          <a:ln>
            <a:solidFill>
              <a:srgbClr val="FF0000"/>
            </a:solidFill>
          </a:ln>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mn-cs"/>
              </a:rPr>
              <a:t>   BUCKET unique errors</a:t>
            </a:r>
          </a:p>
        </p:txBody>
      </p:sp>
      <p:cxnSp>
        <p:nvCxnSpPr>
          <p:cNvPr id="9" name="Straight Arrow Connector 8">
            <a:extLst>
              <a:ext uri="{FF2B5EF4-FFF2-40B4-BE49-F238E27FC236}">
                <a16:creationId xmlns:a16="http://schemas.microsoft.com/office/drawing/2014/main" id="{D6A4D4FD-B049-4A95-8B51-D45630163059}"/>
              </a:ext>
            </a:extLst>
          </p:cNvPr>
          <p:cNvCxnSpPr>
            <a:cxnSpLocks/>
          </p:cNvCxnSpPr>
          <p:nvPr/>
        </p:nvCxnSpPr>
        <p:spPr>
          <a:xfrm>
            <a:off x="6357531" y="4030196"/>
            <a:ext cx="340365" cy="1347844"/>
          </a:xfrm>
          <a:prstGeom prst="straightConnector1">
            <a:avLst/>
          </a:prstGeom>
          <a:ln>
            <a:solidFill>
              <a:srgbClr val="FFFF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3007622-0915-475A-AF67-A7D4F29F240D}"/>
              </a:ext>
            </a:extLst>
          </p:cNvPr>
          <p:cNvCxnSpPr>
            <a:cxnSpLocks/>
            <a:endCxn id="5" idx="3"/>
          </p:cNvCxnSpPr>
          <p:nvPr/>
        </p:nvCxnSpPr>
        <p:spPr>
          <a:xfrm flipH="1" flipV="1">
            <a:off x="2387382" y="3019959"/>
            <a:ext cx="1596608" cy="2322892"/>
          </a:xfrm>
          <a:prstGeom prst="straightConnector1">
            <a:avLst/>
          </a:prstGeom>
          <a:ln>
            <a:solidFill>
              <a:srgbClr val="FFFF00"/>
            </a:solidFill>
            <a:headEnd type="triangle"/>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86A41135-D0B0-439A-B2F3-EF940AE12C42}"/>
              </a:ext>
            </a:extLst>
          </p:cNvPr>
          <p:cNvCxnSpPr>
            <a:cxnSpLocks/>
            <a:endCxn id="14" idx="1"/>
          </p:cNvCxnSpPr>
          <p:nvPr/>
        </p:nvCxnSpPr>
        <p:spPr>
          <a:xfrm flipV="1">
            <a:off x="2390093" y="1177221"/>
            <a:ext cx="4549859" cy="1839334"/>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552E78A-AE8B-4C71-AA5C-F9736DFBE0AA}"/>
              </a:ext>
            </a:extLst>
          </p:cNvPr>
          <p:cNvCxnSpPr>
            <a:cxnSpLocks/>
            <a:stCxn id="5" idx="3"/>
            <a:endCxn id="18" idx="1"/>
          </p:cNvCxnSpPr>
          <p:nvPr/>
        </p:nvCxnSpPr>
        <p:spPr>
          <a:xfrm>
            <a:off x="2387382" y="3019959"/>
            <a:ext cx="6476231" cy="491886"/>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44BE4BA-5F0B-4FE2-A18D-4AB9F717513B}"/>
              </a:ext>
            </a:extLst>
          </p:cNvPr>
          <p:cNvCxnSpPr>
            <a:cxnSpLocks/>
            <a:stCxn id="5" idx="3"/>
          </p:cNvCxnSpPr>
          <p:nvPr/>
        </p:nvCxnSpPr>
        <p:spPr>
          <a:xfrm>
            <a:off x="2387382" y="3019959"/>
            <a:ext cx="6665908" cy="2818575"/>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19E8FE2-9F56-4D62-A8E4-DDC9D0921196}"/>
              </a:ext>
            </a:extLst>
          </p:cNvPr>
          <p:cNvSpPr txBox="1"/>
          <p:nvPr/>
        </p:nvSpPr>
        <p:spPr>
          <a:xfrm>
            <a:off x="6939952" y="792500"/>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15" name="TextBox 14">
            <a:extLst>
              <a:ext uri="{FF2B5EF4-FFF2-40B4-BE49-F238E27FC236}">
                <a16:creationId xmlns:a16="http://schemas.microsoft.com/office/drawing/2014/main" id="{42FE6EE7-7BC5-42BB-B40C-6476D587A11D}"/>
              </a:ext>
            </a:extLst>
          </p:cNvPr>
          <p:cNvSpPr txBox="1"/>
          <p:nvPr/>
        </p:nvSpPr>
        <p:spPr>
          <a:xfrm>
            <a:off x="7689846" y="2195305"/>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16" name="TextBox 15">
            <a:extLst>
              <a:ext uri="{FF2B5EF4-FFF2-40B4-BE49-F238E27FC236}">
                <a16:creationId xmlns:a16="http://schemas.microsoft.com/office/drawing/2014/main" id="{96B112AC-EAE7-49A0-9CBA-02685947883F}"/>
              </a:ext>
            </a:extLst>
          </p:cNvPr>
          <p:cNvSpPr txBox="1"/>
          <p:nvPr/>
        </p:nvSpPr>
        <p:spPr>
          <a:xfrm>
            <a:off x="9035041" y="1023258"/>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17" name="TextBox 16">
            <a:extLst>
              <a:ext uri="{FF2B5EF4-FFF2-40B4-BE49-F238E27FC236}">
                <a16:creationId xmlns:a16="http://schemas.microsoft.com/office/drawing/2014/main" id="{C3B4C07E-C031-49AE-B6E2-D57BC771A6F5}"/>
              </a:ext>
            </a:extLst>
          </p:cNvPr>
          <p:cNvSpPr txBox="1"/>
          <p:nvPr/>
        </p:nvSpPr>
        <p:spPr>
          <a:xfrm>
            <a:off x="10534827" y="2942301"/>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18" name="TextBox 17">
            <a:extLst>
              <a:ext uri="{FF2B5EF4-FFF2-40B4-BE49-F238E27FC236}">
                <a16:creationId xmlns:a16="http://schemas.microsoft.com/office/drawing/2014/main" id="{31B6BB47-D432-4FA3-B53F-D08CE7207315}"/>
              </a:ext>
            </a:extLst>
          </p:cNvPr>
          <p:cNvSpPr txBox="1"/>
          <p:nvPr/>
        </p:nvSpPr>
        <p:spPr>
          <a:xfrm>
            <a:off x="8863613" y="3127124"/>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19" name="TextBox 18">
            <a:extLst>
              <a:ext uri="{FF2B5EF4-FFF2-40B4-BE49-F238E27FC236}">
                <a16:creationId xmlns:a16="http://schemas.microsoft.com/office/drawing/2014/main" id="{F53E9D69-7B83-4FEF-8B97-AF76CFFF37A7}"/>
              </a:ext>
            </a:extLst>
          </p:cNvPr>
          <p:cNvSpPr txBox="1"/>
          <p:nvPr/>
        </p:nvSpPr>
        <p:spPr>
          <a:xfrm>
            <a:off x="8569337" y="4312219"/>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20" name="TextBox 19">
            <a:extLst>
              <a:ext uri="{FF2B5EF4-FFF2-40B4-BE49-F238E27FC236}">
                <a16:creationId xmlns:a16="http://schemas.microsoft.com/office/drawing/2014/main" id="{7606CBD3-2B37-4E74-975E-54564F700B5B}"/>
              </a:ext>
            </a:extLst>
          </p:cNvPr>
          <p:cNvSpPr txBox="1"/>
          <p:nvPr/>
        </p:nvSpPr>
        <p:spPr>
          <a:xfrm>
            <a:off x="10483428" y="135984"/>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21" name="TextBox 20">
            <a:extLst>
              <a:ext uri="{FF2B5EF4-FFF2-40B4-BE49-F238E27FC236}">
                <a16:creationId xmlns:a16="http://schemas.microsoft.com/office/drawing/2014/main" id="{0F812F1A-2A31-4AF0-B339-54AB23694B00}"/>
              </a:ext>
            </a:extLst>
          </p:cNvPr>
          <p:cNvSpPr txBox="1"/>
          <p:nvPr/>
        </p:nvSpPr>
        <p:spPr>
          <a:xfrm>
            <a:off x="10363400" y="5496324"/>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22" name="TextBox 21">
            <a:extLst>
              <a:ext uri="{FF2B5EF4-FFF2-40B4-BE49-F238E27FC236}">
                <a16:creationId xmlns:a16="http://schemas.microsoft.com/office/drawing/2014/main" id="{F9A3D14A-8E48-4959-AF6D-8B739D6B72DD}"/>
              </a:ext>
            </a:extLst>
          </p:cNvPr>
          <p:cNvSpPr txBox="1"/>
          <p:nvPr/>
        </p:nvSpPr>
        <p:spPr>
          <a:xfrm>
            <a:off x="9819885" y="1937195"/>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23" name="TextBox 22">
            <a:extLst>
              <a:ext uri="{FF2B5EF4-FFF2-40B4-BE49-F238E27FC236}">
                <a16:creationId xmlns:a16="http://schemas.microsoft.com/office/drawing/2014/main" id="{5D880BD7-2D7D-45AE-BD59-CD7B39D2B209}"/>
              </a:ext>
            </a:extLst>
          </p:cNvPr>
          <p:cNvSpPr txBox="1"/>
          <p:nvPr/>
        </p:nvSpPr>
        <p:spPr>
          <a:xfrm>
            <a:off x="8334998" y="5838534"/>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sp>
        <p:nvSpPr>
          <p:cNvPr id="24" name="TextBox 23">
            <a:extLst>
              <a:ext uri="{FF2B5EF4-FFF2-40B4-BE49-F238E27FC236}">
                <a16:creationId xmlns:a16="http://schemas.microsoft.com/office/drawing/2014/main" id="{5386DA2C-7637-44C0-8B0B-83DCA8247EDE}"/>
              </a:ext>
            </a:extLst>
          </p:cNvPr>
          <p:cNvSpPr txBox="1"/>
          <p:nvPr/>
        </p:nvSpPr>
        <p:spPr>
          <a:xfrm>
            <a:off x="10534828" y="4130143"/>
            <a:ext cx="1499787" cy="769441"/>
          </a:xfrm>
          <a:prstGeom prst="rect">
            <a:avLst/>
          </a:prstGeom>
          <a:noFill/>
          <a:ln w="28575">
            <a:solidFill>
              <a:srgbClr val="00B0F0">
                <a:alpha val="50000"/>
              </a:srgb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Calibri" panose="020F0502020204030204"/>
                <a:ea typeface="+mn-ea"/>
                <a:cs typeface="+mn-cs"/>
              </a:rPr>
              <a:t>    </a:t>
            </a: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Azure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Calibri" panose="020F0502020204030204"/>
                <a:ea typeface="+mn-ea"/>
                <a:cs typeface="+mn-cs"/>
              </a:rPr>
              <a:t>   Machine </a:t>
            </a:r>
          </a:p>
        </p:txBody>
      </p:sp>
      <p:cxnSp>
        <p:nvCxnSpPr>
          <p:cNvPr id="26" name="Straight Arrow Connector 25">
            <a:extLst>
              <a:ext uri="{FF2B5EF4-FFF2-40B4-BE49-F238E27FC236}">
                <a16:creationId xmlns:a16="http://schemas.microsoft.com/office/drawing/2014/main" id="{C18A007B-CA99-4930-A096-CA0933B7A80D}"/>
              </a:ext>
            </a:extLst>
          </p:cNvPr>
          <p:cNvCxnSpPr>
            <a:cxnSpLocks/>
            <a:stCxn id="14" idx="2"/>
            <a:endCxn id="8" idx="0"/>
          </p:cNvCxnSpPr>
          <p:nvPr/>
        </p:nvCxnSpPr>
        <p:spPr>
          <a:xfrm flipH="1">
            <a:off x="6416243" y="1561941"/>
            <a:ext cx="1273603" cy="1956714"/>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955EEE3-CAB1-40CF-8D77-491C7D2E718E}"/>
              </a:ext>
            </a:extLst>
          </p:cNvPr>
          <p:cNvCxnSpPr>
            <a:cxnSpLocks/>
            <a:stCxn id="23" idx="0"/>
            <a:endCxn id="8" idx="3"/>
          </p:cNvCxnSpPr>
          <p:nvPr/>
        </p:nvCxnSpPr>
        <p:spPr>
          <a:xfrm flipH="1" flipV="1">
            <a:off x="7188684" y="3841821"/>
            <a:ext cx="1896208" cy="1996713"/>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90FD227-8362-4977-9B10-1EF2FD1C9734}"/>
              </a:ext>
            </a:extLst>
          </p:cNvPr>
          <p:cNvCxnSpPr>
            <a:cxnSpLocks/>
            <a:stCxn id="5" idx="3"/>
            <a:endCxn id="15" idx="1"/>
          </p:cNvCxnSpPr>
          <p:nvPr/>
        </p:nvCxnSpPr>
        <p:spPr>
          <a:xfrm flipV="1">
            <a:off x="2387382" y="2580026"/>
            <a:ext cx="5302464" cy="439933"/>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C3AB43E-5970-4F47-8FEE-760C9A7BB0C0}"/>
              </a:ext>
            </a:extLst>
          </p:cNvPr>
          <p:cNvCxnSpPr>
            <a:cxnSpLocks/>
            <a:stCxn id="5" idx="3"/>
            <a:endCxn id="16" idx="1"/>
          </p:cNvCxnSpPr>
          <p:nvPr/>
        </p:nvCxnSpPr>
        <p:spPr>
          <a:xfrm flipV="1">
            <a:off x="2387382" y="1407979"/>
            <a:ext cx="6647659" cy="1611980"/>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9A90B91-5C1E-4D09-977C-F34D0B1D8EB9}"/>
              </a:ext>
            </a:extLst>
          </p:cNvPr>
          <p:cNvCxnSpPr>
            <a:cxnSpLocks/>
            <a:stCxn id="5" idx="3"/>
            <a:endCxn id="24" idx="1"/>
          </p:cNvCxnSpPr>
          <p:nvPr/>
        </p:nvCxnSpPr>
        <p:spPr>
          <a:xfrm>
            <a:off x="2387382" y="3019959"/>
            <a:ext cx="8147446" cy="1494905"/>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B019AA9-93B2-4BD5-A956-461B801D9EF1}"/>
              </a:ext>
            </a:extLst>
          </p:cNvPr>
          <p:cNvCxnSpPr>
            <a:cxnSpLocks/>
            <a:stCxn id="5" idx="3"/>
            <a:endCxn id="21" idx="1"/>
          </p:cNvCxnSpPr>
          <p:nvPr/>
        </p:nvCxnSpPr>
        <p:spPr>
          <a:xfrm>
            <a:off x="2387382" y="3019959"/>
            <a:ext cx="7976018" cy="2861086"/>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E085CB0-B3FE-4745-B416-5D76808CA18B}"/>
              </a:ext>
            </a:extLst>
          </p:cNvPr>
          <p:cNvCxnSpPr>
            <a:cxnSpLocks/>
          </p:cNvCxnSpPr>
          <p:nvPr/>
        </p:nvCxnSpPr>
        <p:spPr>
          <a:xfrm>
            <a:off x="2380547" y="3026024"/>
            <a:ext cx="6181955" cy="1676981"/>
          </a:xfrm>
          <a:prstGeom prst="straightConnector1">
            <a:avLst/>
          </a:prstGeom>
          <a:ln w="28575">
            <a:solidFill>
              <a:srgbClr val="92D05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946392A-5CC5-4E7F-B9B6-C82B6BDD181F}"/>
              </a:ext>
            </a:extLst>
          </p:cNvPr>
          <p:cNvCxnSpPr>
            <a:cxnSpLocks/>
            <a:stCxn id="18" idx="1"/>
          </p:cNvCxnSpPr>
          <p:nvPr/>
        </p:nvCxnSpPr>
        <p:spPr>
          <a:xfrm flipH="1">
            <a:off x="7139663" y="3511845"/>
            <a:ext cx="1723950" cy="329694"/>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pic>
        <p:nvPicPr>
          <p:cNvPr id="45" name="Graphic 44" descr="Bonfire">
            <a:extLst>
              <a:ext uri="{FF2B5EF4-FFF2-40B4-BE49-F238E27FC236}">
                <a16:creationId xmlns:a16="http://schemas.microsoft.com/office/drawing/2014/main" id="{97492E27-4D15-45D3-A160-77D7140DBC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25339" y="595699"/>
            <a:ext cx="914400" cy="914400"/>
          </a:xfrm>
          <a:prstGeom prst="rect">
            <a:avLst/>
          </a:prstGeom>
        </p:spPr>
      </p:pic>
      <p:pic>
        <p:nvPicPr>
          <p:cNvPr id="46" name="Graphic 45" descr="Bonfire">
            <a:extLst>
              <a:ext uri="{FF2B5EF4-FFF2-40B4-BE49-F238E27FC236}">
                <a16:creationId xmlns:a16="http://schemas.microsoft.com/office/drawing/2014/main" id="{01BE6DA2-046D-41CD-AE9C-BF0AD285A6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65835" y="2930536"/>
            <a:ext cx="914400" cy="914400"/>
          </a:xfrm>
          <a:prstGeom prst="rect">
            <a:avLst/>
          </a:prstGeom>
        </p:spPr>
      </p:pic>
      <p:pic>
        <p:nvPicPr>
          <p:cNvPr id="47" name="Graphic 46" descr="Bonfire">
            <a:extLst>
              <a:ext uri="{FF2B5EF4-FFF2-40B4-BE49-F238E27FC236}">
                <a16:creationId xmlns:a16="http://schemas.microsoft.com/office/drawing/2014/main" id="{EA880A0B-5283-4540-90A3-D509A92F904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62030" y="5634930"/>
            <a:ext cx="914400" cy="914400"/>
          </a:xfrm>
          <a:prstGeom prst="rect">
            <a:avLst/>
          </a:prstGeom>
        </p:spPr>
      </p:pic>
      <p:sp>
        <p:nvSpPr>
          <p:cNvPr id="55" name="TextBox 54">
            <a:extLst>
              <a:ext uri="{FF2B5EF4-FFF2-40B4-BE49-F238E27FC236}">
                <a16:creationId xmlns:a16="http://schemas.microsoft.com/office/drawing/2014/main" id="{2E67839F-8976-45F7-87F1-3825046A4B6A}"/>
              </a:ext>
            </a:extLst>
          </p:cNvPr>
          <p:cNvSpPr txBox="1"/>
          <p:nvPr/>
        </p:nvSpPr>
        <p:spPr>
          <a:xfrm>
            <a:off x="3963318" y="4803690"/>
            <a:ext cx="1544883" cy="923330"/>
          </a:xfrm>
          <a:prstGeom prst="rect">
            <a:avLst/>
          </a:prstGeom>
          <a:noFill/>
          <a:ln>
            <a:solidFill>
              <a:srgbClr val="00B0F0"/>
            </a:solidFill>
          </a:ln>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mn-cs"/>
              </a:rPr>
              <a:t>Remote Debug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mn-cs"/>
              </a:rPr>
              <a:t>Unique failure</a:t>
            </a:r>
            <a:endParaRPr kumimoji="0" lang="en-US" sz="1800" b="1" i="0" u="none" strike="noStrike" kern="1200" cap="none" spc="0" normalizeH="0" baseline="0" noProof="0" dirty="0">
              <a:ln>
                <a:noFill/>
              </a:ln>
              <a:gradFill>
                <a:gsLst>
                  <a:gs pos="0">
                    <a:prstClr val="black"/>
                  </a:gs>
                  <a:gs pos="100000">
                    <a:prstClr val="black"/>
                  </a:gs>
                </a:gsLst>
                <a:lin ang="5400000" scaled="0"/>
              </a:gradFill>
              <a:effectLst/>
              <a:uLnTx/>
              <a:uFillTx/>
              <a:latin typeface="Calibri" panose="020F0502020204030204"/>
              <a:ea typeface="+mn-ea"/>
              <a:cs typeface="+mn-cs"/>
            </a:endParaRPr>
          </a:p>
        </p:txBody>
      </p:sp>
      <p:sp>
        <p:nvSpPr>
          <p:cNvPr id="66" name="Arrow: Bent 65">
            <a:extLst>
              <a:ext uri="{FF2B5EF4-FFF2-40B4-BE49-F238E27FC236}">
                <a16:creationId xmlns:a16="http://schemas.microsoft.com/office/drawing/2014/main" id="{C02622CB-560B-4115-B036-259CAEDB868F}"/>
              </a:ext>
            </a:extLst>
          </p:cNvPr>
          <p:cNvSpPr/>
          <p:nvPr/>
        </p:nvSpPr>
        <p:spPr>
          <a:xfrm rot="5400000" flipV="1">
            <a:off x="4487645" y="3747495"/>
            <a:ext cx="1175528" cy="1136784"/>
          </a:xfrm>
          <a:prstGeom prst="bentArrow">
            <a:avLst>
              <a:gd name="adj1" fmla="val 25000"/>
              <a:gd name="adj2" fmla="val 25000"/>
              <a:gd name="adj3" fmla="val 25612"/>
              <a:gd name="adj4" fmla="val 43750"/>
            </a:avLst>
          </a:prstGeom>
          <a:pattFill prst="wd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8" name="Straight Arrow Connector 77">
            <a:extLst>
              <a:ext uri="{FF2B5EF4-FFF2-40B4-BE49-F238E27FC236}">
                <a16:creationId xmlns:a16="http://schemas.microsoft.com/office/drawing/2014/main" id="{F3C44699-F05C-4D36-937E-C4DD6DFC067D}"/>
              </a:ext>
            </a:extLst>
          </p:cNvPr>
          <p:cNvCxnSpPr/>
          <p:nvPr/>
        </p:nvCxnSpPr>
        <p:spPr>
          <a:xfrm flipH="1" flipV="1">
            <a:off x="2387382" y="2507673"/>
            <a:ext cx="3256419" cy="1122218"/>
          </a:xfrm>
          <a:prstGeom prst="straightConnector1">
            <a:avLst/>
          </a:prstGeom>
          <a:ln w="19050">
            <a:prstDash val="dash"/>
            <a:tailEnd type="triangle"/>
          </a:ln>
        </p:spPr>
        <p:style>
          <a:lnRef idx="1">
            <a:schemeClr val="accent4"/>
          </a:lnRef>
          <a:fillRef idx="0">
            <a:schemeClr val="accent4"/>
          </a:fillRef>
          <a:effectRef idx="0">
            <a:schemeClr val="accent4"/>
          </a:effectRef>
          <a:fontRef idx="minor">
            <a:schemeClr val="tx1"/>
          </a:fontRef>
        </p:style>
      </p:cxnSp>
      <p:sp>
        <p:nvSpPr>
          <p:cNvPr id="79" name="TextBox 78">
            <a:extLst>
              <a:ext uri="{FF2B5EF4-FFF2-40B4-BE49-F238E27FC236}">
                <a16:creationId xmlns:a16="http://schemas.microsoft.com/office/drawing/2014/main" id="{51B3686B-F40D-477A-9AAB-DBD2460AB34D}"/>
              </a:ext>
            </a:extLst>
          </p:cNvPr>
          <p:cNvSpPr txBox="1"/>
          <p:nvPr/>
        </p:nvSpPr>
        <p:spPr>
          <a:xfrm>
            <a:off x="3842670" y="2988257"/>
            <a:ext cx="11077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rPr>
              <a:t>Teams IM</a:t>
            </a:r>
          </a:p>
        </p:txBody>
      </p:sp>
      <p:pic>
        <p:nvPicPr>
          <p:cNvPr id="41" name="Graphic 40" descr="Bonfire">
            <a:extLst>
              <a:ext uri="{FF2B5EF4-FFF2-40B4-BE49-F238E27FC236}">
                <a16:creationId xmlns:a16="http://schemas.microsoft.com/office/drawing/2014/main" id="{BB99F6D2-2D36-432B-8818-E8C052800F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48787" y="4030196"/>
            <a:ext cx="914400" cy="914400"/>
          </a:xfrm>
          <a:prstGeom prst="rect">
            <a:avLst/>
          </a:prstGeom>
        </p:spPr>
      </p:pic>
      <p:pic>
        <p:nvPicPr>
          <p:cNvPr id="42" name="Graphic 41" descr="Bonfire">
            <a:extLst>
              <a:ext uri="{FF2B5EF4-FFF2-40B4-BE49-F238E27FC236}">
                <a16:creationId xmlns:a16="http://schemas.microsoft.com/office/drawing/2014/main" id="{F4F06DDD-AF98-4031-BFBB-99B0FAA37E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63373" y="96798"/>
            <a:ext cx="914400" cy="914400"/>
          </a:xfrm>
          <a:prstGeom prst="rect">
            <a:avLst/>
          </a:prstGeom>
        </p:spPr>
      </p:pic>
      <p:sp>
        <p:nvSpPr>
          <p:cNvPr id="25" name="TextBox 24">
            <a:extLst>
              <a:ext uri="{FF2B5EF4-FFF2-40B4-BE49-F238E27FC236}">
                <a16:creationId xmlns:a16="http://schemas.microsoft.com/office/drawing/2014/main" id="{C2007DCE-4A4D-440B-93F6-D4EC947A2A58}"/>
              </a:ext>
            </a:extLst>
          </p:cNvPr>
          <p:cNvSpPr txBox="1"/>
          <p:nvPr/>
        </p:nvSpPr>
        <p:spPr>
          <a:xfrm>
            <a:off x="5631398" y="276999"/>
            <a:ext cx="6446450" cy="6463308"/>
          </a:xfrm>
          <a:prstGeom prst="rect">
            <a:avLst/>
          </a:prstGeom>
          <a:noFill/>
          <a:ln w="19050">
            <a:solidFill>
              <a:srgbClr val="0070C0"/>
            </a:solidFill>
          </a:ln>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MSRD</a:t>
            </a: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537755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1000"/>
                                        <p:tgtEl>
                                          <p:spTgt spid="19"/>
                                        </p:tgtEl>
                                      </p:cBhvr>
                                    </p:animEffect>
                                    <p:anim calcmode="lin" valueType="num">
                                      <p:cBhvr>
                                        <p:cTn id="43" dur="1000" fill="hold"/>
                                        <p:tgtEl>
                                          <p:spTgt spid="19"/>
                                        </p:tgtEl>
                                        <p:attrNameLst>
                                          <p:attrName>ppt_x</p:attrName>
                                        </p:attrNameLst>
                                      </p:cBhvr>
                                      <p:tavLst>
                                        <p:tav tm="0">
                                          <p:val>
                                            <p:strVal val="#ppt_x"/>
                                          </p:val>
                                        </p:tav>
                                        <p:tav tm="100000">
                                          <p:val>
                                            <p:strVal val="#ppt_x"/>
                                          </p:val>
                                        </p:tav>
                                      </p:tavLst>
                                    </p:anim>
                                    <p:anim calcmode="lin" valueType="num">
                                      <p:cBhvr>
                                        <p:cTn id="44" dur="1000" fill="hold"/>
                                        <p:tgtEl>
                                          <p:spTgt spid="1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1000" fill="hold"/>
                                        <p:tgtEl>
                                          <p:spTgt spid="24"/>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1000"/>
                                        <p:tgtEl>
                                          <p:spTgt spid="21"/>
                                        </p:tgtEl>
                                      </p:cBhvr>
                                    </p:animEffect>
                                    <p:anim calcmode="lin" valueType="num">
                                      <p:cBhvr>
                                        <p:cTn id="53" dur="1000" fill="hold"/>
                                        <p:tgtEl>
                                          <p:spTgt spid="21"/>
                                        </p:tgtEl>
                                        <p:attrNameLst>
                                          <p:attrName>ppt_x</p:attrName>
                                        </p:attrNameLst>
                                      </p:cBhvr>
                                      <p:tavLst>
                                        <p:tav tm="0">
                                          <p:val>
                                            <p:strVal val="#ppt_x"/>
                                          </p:val>
                                        </p:tav>
                                        <p:tav tm="100000">
                                          <p:val>
                                            <p:strVal val="#ppt_x"/>
                                          </p:val>
                                        </p:tav>
                                      </p:tavLst>
                                    </p:anim>
                                    <p:anim calcmode="lin" valueType="num">
                                      <p:cBhvr>
                                        <p:cTn id="54" dur="1000" fill="hold"/>
                                        <p:tgtEl>
                                          <p:spTgt spid="2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1000"/>
                                        <p:tgtEl>
                                          <p:spTgt spid="23"/>
                                        </p:tgtEl>
                                      </p:cBhvr>
                                    </p:animEffect>
                                    <p:anim calcmode="lin" valueType="num">
                                      <p:cBhvr>
                                        <p:cTn id="58" dur="1000" fill="hold"/>
                                        <p:tgtEl>
                                          <p:spTgt spid="23"/>
                                        </p:tgtEl>
                                        <p:attrNameLst>
                                          <p:attrName>ppt_x</p:attrName>
                                        </p:attrNameLst>
                                      </p:cBhvr>
                                      <p:tavLst>
                                        <p:tav tm="0">
                                          <p:val>
                                            <p:strVal val="#ppt_x"/>
                                          </p:val>
                                        </p:tav>
                                        <p:tav tm="100000">
                                          <p:val>
                                            <p:strVal val="#ppt_x"/>
                                          </p:val>
                                        </p:tav>
                                      </p:tavLst>
                                    </p:anim>
                                    <p:anim calcmode="lin" valueType="num">
                                      <p:cBhvr>
                                        <p:cTn id="5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fade">
                                      <p:cBhvr>
                                        <p:cTn id="64" dur="1000"/>
                                        <p:tgtEl>
                                          <p:spTgt spid="11"/>
                                        </p:tgtEl>
                                      </p:cBhvr>
                                    </p:animEffect>
                                    <p:anim calcmode="lin" valueType="num">
                                      <p:cBhvr>
                                        <p:cTn id="65" dur="1000" fill="hold"/>
                                        <p:tgtEl>
                                          <p:spTgt spid="11"/>
                                        </p:tgtEl>
                                        <p:attrNameLst>
                                          <p:attrName>ppt_x</p:attrName>
                                        </p:attrNameLst>
                                      </p:cBhvr>
                                      <p:tavLst>
                                        <p:tav tm="0">
                                          <p:val>
                                            <p:strVal val="#ppt_x"/>
                                          </p:val>
                                        </p:tav>
                                        <p:tav tm="100000">
                                          <p:val>
                                            <p:strVal val="#ppt_x"/>
                                          </p:val>
                                        </p:tav>
                                      </p:tavLst>
                                    </p:anim>
                                    <p:anim calcmode="lin" valueType="num">
                                      <p:cBhvr>
                                        <p:cTn id="66" dur="1000" fill="hold"/>
                                        <p:tgtEl>
                                          <p:spTgt spid="11"/>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1000"/>
                                        <p:tgtEl>
                                          <p:spTgt spid="29"/>
                                        </p:tgtEl>
                                      </p:cBhvr>
                                    </p:animEffect>
                                    <p:anim calcmode="lin" valueType="num">
                                      <p:cBhvr>
                                        <p:cTn id="70" dur="1000" fill="hold"/>
                                        <p:tgtEl>
                                          <p:spTgt spid="29"/>
                                        </p:tgtEl>
                                        <p:attrNameLst>
                                          <p:attrName>ppt_x</p:attrName>
                                        </p:attrNameLst>
                                      </p:cBhvr>
                                      <p:tavLst>
                                        <p:tav tm="0">
                                          <p:val>
                                            <p:strVal val="#ppt_x"/>
                                          </p:val>
                                        </p:tav>
                                        <p:tav tm="100000">
                                          <p:val>
                                            <p:strVal val="#ppt_x"/>
                                          </p:val>
                                        </p:tav>
                                      </p:tavLst>
                                    </p:anim>
                                    <p:anim calcmode="lin" valueType="num">
                                      <p:cBhvr>
                                        <p:cTn id="71" dur="1000" fill="hold"/>
                                        <p:tgtEl>
                                          <p:spTgt spid="29"/>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1000"/>
                                        <p:tgtEl>
                                          <p:spTgt spid="36"/>
                                        </p:tgtEl>
                                      </p:cBhvr>
                                    </p:animEffect>
                                    <p:anim calcmode="lin" valueType="num">
                                      <p:cBhvr>
                                        <p:cTn id="80" dur="1000" fill="hold"/>
                                        <p:tgtEl>
                                          <p:spTgt spid="36"/>
                                        </p:tgtEl>
                                        <p:attrNameLst>
                                          <p:attrName>ppt_x</p:attrName>
                                        </p:attrNameLst>
                                      </p:cBhvr>
                                      <p:tavLst>
                                        <p:tav tm="0">
                                          <p:val>
                                            <p:strVal val="#ppt_x"/>
                                          </p:val>
                                        </p:tav>
                                        <p:tav tm="100000">
                                          <p:val>
                                            <p:strVal val="#ppt_x"/>
                                          </p:val>
                                        </p:tav>
                                      </p:tavLst>
                                    </p:anim>
                                    <p:anim calcmode="lin" valueType="num">
                                      <p:cBhvr>
                                        <p:cTn id="81" dur="1000" fill="hold"/>
                                        <p:tgtEl>
                                          <p:spTgt spid="36"/>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1000"/>
                                        <p:tgtEl>
                                          <p:spTgt spid="32"/>
                                        </p:tgtEl>
                                      </p:cBhvr>
                                    </p:animEffect>
                                    <p:anim calcmode="lin" valueType="num">
                                      <p:cBhvr>
                                        <p:cTn id="85" dur="1000" fill="hold"/>
                                        <p:tgtEl>
                                          <p:spTgt spid="32"/>
                                        </p:tgtEl>
                                        <p:attrNameLst>
                                          <p:attrName>ppt_x</p:attrName>
                                        </p:attrNameLst>
                                      </p:cBhvr>
                                      <p:tavLst>
                                        <p:tav tm="0">
                                          <p:val>
                                            <p:strVal val="#ppt_x"/>
                                          </p:val>
                                        </p:tav>
                                        <p:tav tm="100000">
                                          <p:val>
                                            <p:strVal val="#ppt_x"/>
                                          </p:val>
                                        </p:tav>
                                      </p:tavLst>
                                    </p:anim>
                                    <p:anim calcmode="lin" valueType="num">
                                      <p:cBhvr>
                                        <p:cTn id="86" dur="1000" fill="hold"/>
                                        <p:tgtEl>
                                          <p:spTgt spid="32"/>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fade">
                                      <p:cBhvr>
                                        <p:cTn id="89" dur="1000"/>
                                        <p:tgtEl>
                                          <p:spTgt spid="13"/>
                                        </p:tgtEl>
                                      </p:cBhvr>
                                    </p:animEffect>
                                    <p:anim calcmode="lin" valueType="num">
                                      <p:cBhvr>
                                        <p:cTn id="90" dur="1000" fill="hold"/>
                                        <p:tgtEl>
                                          <p:spTgt spid="13"/>
                                        </p:tgtEl>
                                        <p:attrNameLst>
                                          <p:attrName>ppt_x</p:attrName>
                                        </p:attrNameLst>
                                      </p:cBhvr>
                                      <p:tavLst>
                                        <p:tav tm="0">
                                          <p:val>
                                            <p:strVal val="#ppt_x"/>
                                          </p:val>
                                        </p:tav>
                                        <p:tav tm="100000">
                                          <p:val>
                                            <p:strVal val="#ppt_x"/>
                                          </p:val>
                                        </p:tav>
                                      </p:tavLst>
                                    </p:anim>
                                    <p:anim calcmode="lin" valueType="num">
                                      <p:cBhvr>
                                        <p:cTn id="91" dur="1000" fill="hold"/>
                                        <p:tgtEl>
                                          <p:spTgt spid="13"/>
                                        </p:tgtEl>
                                        <p:attrNameLst>
                                          <p:attrName>ppt_y</p:attrName>
                                        </p:attrNameLst>
                                      </p:cBhvr>
                                      <p:tavLst>
                                        <p:tav tm="0">
                                          <p:val>
                                            <p:strVal val="#ppt_y+.1"/>
                                          </p:val>
                                        </p:tav>
                                        <p:tav tm="100000">
                                          <p:val>
                                            <p:strVal val="#ppt_y"/>
                                          </p:val>
                                        </p:tav>
                                      </p:tavLst>
                                    </p:anim>
                                  </p:childTnLst>
                                </p:cTn>
                              </p:par>
                              <p:par>
                                <p:cTn id="92" presetID="42" presetClass="entr" presetSubtype="0" fill="hold" nodeType="withEffect">
                                  <p:stCondLst>
                                    <p:cond delay="0"/>
                                  </p:stCondLst>
                                  <p:childTnLst>
                                    <p:set>
                                      <p:cBhvr>
                                        <p:cTn id="93" dur="1" fill="hold">
                                          <p:stCondLst>
                                            <p:cond delay="0"/>
                                          </p:stCondLst>
                                        </p:cTn>
                                        <p:tgtEl>
                                          <p:spTgt spid="30"/>
                                        </p:tgtEl>
                                        <p:attrNameLst>
                                          <p:attrName>style.visibility</p:attrName>
                                        </p:attrNameLst>
                                      </p:cBhvr>
                                      <p:to>
                                        <p:strVal val="visible"/>
                                      </p:to>
                                    </p:set>
                                    <p:animEffect transition="in" filter="fade">
                                      <p:cBhvr>
                                        <p:cTn id="94" dur="1000"/>
                                        <p:tgtEl>
                                          <p:spTgt spid="30"/>
                                        </p:tgtEl>
                                      </p:cBhvr>
                                    </p:animEffect>
                                    <p:anim calcmode="lin" valueType="num">
                                      <p:cBhvr>
                                        <p:cTn id="95" dur="1000" fill="hold"/>
                                        <p:tgtEl>
                                          <p:spTgt spid="30"/>
                                        </p:tgtEl>
                                        <p:attrNameLst>
                                          <p:attrName>ppt_x</p:attrName>
                                        </p:attrNameLst>
                                      </p:cBhvr>
                                      <p:tavLst>
                                        <p:tav tm="0">
                                          <p:val>
                                            <p:strVal val="#ppt_x"/>
                                          </p:val>
                                        </p:tav>
                                        <p:tav tm="100000">
                                          <p:val>
                                            <p:strVal val="#ppt_x"/>
                                          </p:val>
                                        </p:tav>
                                      </p:tavLst>
                                    </p:anim>
                                    <p:anim calcmode="lin" valueType="num">
                                      <p:cBhvr>
                                        <p:cTn id="96" dur="1000" fill="hold"/>
                                        <p:tgtEl>
                                          <p:spTgt spid="30"/>
                                        </p:tgtEl>
                                        <p:attrNameLst>
                                          <p:attrName>ppt_y</p:attrName>
                                        </p:attrNameLst>
                                      </p:cBhvr>
                                      <p:tavLst>
                                        <p:tav tm="0">
                                          <p:val>
                                            <p:strVal val="#ppt_y+.1"/>
                                          </p:val>
                                        </p:tav>
                                        <p:tav tm="100000">
                                          <p:val>
                                            <p:strVal val="#ppt_y"/>
                                          </p:val>
                                        </p:tav>
                                      </p:tavLst>
                                    </p:anim>
                                  </p:childTnLst>
                                </p:cTn>
                              </p:par>
                              <p:par>
                                <p:cTn id="97" presetID="42" presetClass="entr" presetSubtype="0" fill="hold" nodeType="withEffect">
                                  <p:stCondLst>
                                    <p:cond delay="0"/>
                                  </p:stCondLst>
                                  <p:childTnLst>
                                    <p:set>
                                      <p:cBhvr>
                                        <p:cTn id="98" dur="1" fill="hold">
                                          <p:stCondLst>
                                            <p:cond delay="0"/>
                                          </p:stCondLst>
                                        </p:cTn>
                                        <p:tgtEl>
                                          <p:spTgt spid="27"/>
                                        </p:tgtEl>
                                        <p:attrNameLst>
                                          <p:attrName>style.visibility</p:attrName>
                                        </p:attrNameLst>
                                      </p:cBhvr>
                                      <p:to>
                                        <p:strVal val="visible"/>
                                      </p:to>
                                    </p:set>
                                    <p:animEffect transition="in" filter="fade">
                                      <p:cBhvr>
                                        <p:cTn id="99" dur="1000"/>
                                        <p:tgtEl>
                                          <p:spTgt spid="27"/>
                                        </p:tgtEl>
                                      </p:cBhvr>
                                    </p:animEffect>
                                    <p:anim calcmode="lin" valueType="num">
                                      <p:cBhvr>
                                        <p:cTn id="100" dur="1000" fill="hold"/>
                                        <p:tgtEl>
                                          <p:spTgt spid="27"/>
                                        </p:tgtEl>
                                        <p:attrNameLst>
                                          <p:attrName>ppt_x</p:attrName>
                                        </p:attrNameLst>
                                      </p:cBhvr>
                                      <p:tavLst>
                                        <p:tav tm="0">
                                          <p:val>
                                            <p:strVal val="#ppt_x"/>
                                          </p:val>
                                        </p:tav>
                                        <p:tav tm="100000">
                                          <p:val>
                                            <p:strVal val="#ppt_x"/>
                                          </p:val>
                                        </p:tav>
                                      </p:tavLst>
                                    </p:anim>
                                    <p:anim calcmode="lin" valueType="num">
                                      <p:cBhvr>
                                        <p:cTn id="10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10" presetClass="exit" presetSubtype="0" fill="hold" nodeType="clickEffect">
                                  <p:stCondLst>
                                    <p:cond delay="0"/>
                                  </p:stCondLst>
                                  <p:childTnLst>
                                    <p:animEffect transition="out" filter="fade">
                                      <p:cBhvr>
                                        <p:cTn id="105" dur="500"/>
                                        <p:tgtEl>
                                          <p:spTgt spid="11"/>
                                        </p:tgtEl>
                                      </p:cBhvr>
                                    </p:animEffect>
                                    <p:set>
                                      <p:cBhvr>
                                        <p:cTn id="106" dur="1" fill="hold">
                                          <p:stCondLst>
                                            <p:cond delay="499"/>
                                          </p:stCondLst>
                                        </p:cTn>
                                        <p:tgtEl>
                                          <p:spTgt spid="11"/>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500"/>
                                        <p:tgtEl>
                                          <p:spTgt spid="29"/>
                                        </p:tgtEl>
                                      </p:cBhvr>
                                    </p:animEffect>
                                    <p:set>
                                      <p:cBhvr>
                                        <p:cTn id="109" dur="1" fill="hold">
                                          <p:stCondLst>
                                            <p:cond delay="499"/>
                                          </p:stCondLst>
                                        </p:cTn>
                                        <p:tgtEl>
                                          <p:spTgt spid="29"/>
                                        </p:tgtEl>
                                        <p:attrNameLst>
                                          <p:attrName>style.visibility</p:attrName>
                                        </p:attrNameLst>
                                      </p:cBhvr>
                                      <p:to>
                                        <p:strVal val="hidden"/>
                                      </p:to>
                                    </p:set>
                                  </p:childTnLst>
                                </p:cTn>
                              </p:par>
                              <p:par>
                                <p:cTn id="110" presetID="10" presetClass="exit" presetSubtype="0" fill="hold" nodeType="withEffect">
                                  <p:stCondLst>
                                    <p:cond delay="0"/>
                                  </p:stCondLst>
                                  <p:childTnLst>
                                    <p:animEffect transition="out" filter="fade">
                                      <p:cBhvr>
                                        <p:cTn id="111" dur="500"/>
                                        <p:tgtEl>
                                          <p:spTgt spid="12"/>
                                        </p:tgtEl>
                                      </p:cBhvr>
                                    </p:animEffect>
                                    <p:set>
                                      <p:cBhvr>
                                        <p:cTn id="112" dur="1" fill="hold">
                                          <p:stCondLst>
                                            <p:cond delay="499"/>
                                          </p:stCondLst>
                                        </p:cTn>
                                        <p:tgtEl>
                                          <p:spTgt spid="12"/>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3"/>
                                        </p:tgtEl>
                                      </p:cBhvr>
                                    </p:animEffect>
                                    <p:set>
                                      <p:cBhvr>
                                        <p:cTn id="115" dur="1" fill="hold">
                                          <p:stCondLst>
                                            <p:cond delay="499"/>
                                          </p:stCondLst>
                                        </p:cTn>
                                        <p:tgtEl>
                                          <p:spTgt spid="13"/>
                                        </p:tgtEl>
                                        <p:attrNameLst>
                                          <p:attrName>style.visibility</p:attrName>
                                        </p:attrNameLst>
                                      </p:cBhvr>
                                      <p:to>
                                        <p:strVal val="hidden"/>
                                      </p:to>
                                    </p:set>
                                  </p:childTnLst>
                                </p:cTn>
                              </p:par>
                              <p:par>
                                <p:cTn id="116" presetID="10" presetClass="exit" presetSubtype="0" fill="hold" nodeType="withEffect">
                                  <p:stCondLst>
                                    <p:cond delay="0"/>
                                  </p:stCondLst>
                                  <p:childTnLst>
                                    <p:animEffect transition="out" filter="fade">
                                      <p:cBhvr>
                                        <p:cTn id="117" dur="500"/>
                                        <p:tgtEl>
                                          <p:spTgt spid="27"/>
                                        </p:tgtEl>
                                      </p:cBhvr>
                                    </p:animEffect>
                                    <p:set>
                                      <p:cBhvr>
                                        <p:cTn id="118" dur="1" fill="hold">
                                          <p:stCondLst>
                                            <p:cond delay="499"/>
                                          </p:stCondLst>
                                        </p:cTn>
                                        <p:tgtEl>
                                          <p:spTgt spid="27"/>
                                        </p:tgtEl>
                                        <p:attrNameLst>
                                          <p:attrName>style.visibility</p:attrName>
                                        </p:attrNameLst>
                                      </p:cBhvr>
                                      <p:to>
                                        <p:strVal val="hidden"/>
                                      </p:to>
                                    </p:set>
                                  </p:childTnLst>
                                </p:cTn>
                              </p:par>
                              <p:par>
                                <p:cTn id="119" presetID="10" presetClass="exit" presetSubtype="0" fill="hold" nodeType="withEffect">
                                  <p:stCondLst>
                                    <p:cond delay="0"/>
                                  </p:stCondLst>
                                  <p:childTnLst>
                                    <p:animEffect transition="out" filter="fade">
                                      <p:cBhvr>
                                        <p:cTn id="120" dur="500"/>
                                        <p:tgtEl>
                                          <p:spTgt spid="30"/>
                                        </p:tgtEl>
                                      </p:cBhvr>
                                    </p:animEffect>
                                    <p:set>
                                      <p:cBhvr>
                                        <p:cTn id="121" dur="1" fill="hold">
                                          <p:stCondLst>
                                            <p:cond delay="499"/>
                                          </p:stCondLst>
                                        </p:cTn>
                                        <p:tgtEl>
                                          <p:spTgt spid="30"/>
                                        </p:tgtEl>
                                        <p:attrNameLst>
                                          <p:attrName>style.visibility</p:attrName>
                                        </p:attrNameLst>
                                      </p:cBhvr>
                                      <p:to>
                                        <p:strVal val="hidden"/>
                                      </p:to>
                                    </p:set>
                                  </p:childTnLst>
                                </p:cTn>
                              </p:par>
                              <p:par>
                                <p:cTn id="122" presetID="10" presetClass="exit" presetSubtype="0" fill="hold" nodeType="withEffect">
                                  <p:stCondLst>
                                    <p:cond delay="0"/>
                                  </p:stCondLst>
                                  <p:childTnLst>
                                    <p:animEffect transition="out" filter="fade">
                                      <p:cBhvr>
                                        <p:cTn id="123" dur="500"/>
                                        <p:tgtEl>
                                          <p:spTgt spid="32"/>
                                        </p:tgtEl>
                                      </p:cBhvr>
                                    </p:animEffect>
                                    <p:set>
                                      <p:cBhvr>
                                        <p:cTn id="124" dur="1" fill="hold">
                                          <p:stCondLst>
                                            <p:cond delay="499"/>
                                          </p:stCondLst>
                                        </p:cTn>
                                        <p:tgtEl>
                                          <p:spTgt spid="32"/>
                                        </p:tgtEl>
                                        <p:attrNameLst>
                                          <p:attrName>style.visibility</p:attrName>
                                        </p:attrNameLst>
                                      </p:cBhvr>
                                      <p:to>
                                        <p:strVal val="hidden"/>
                                      </p:to>
                                    </p:set>
                                  </p:childTnLst>
                                </p:cTn>
                              </p:par>
                              <p:par>
                                <p:cTn id="125" presetID="10" presetClass="exit" presetSubtype="0" fill="hold" nodeType="withEffect">
                                  <p:stCondLst>
                                    <p:cond delay="0"/>
                                  </p:stCondLst>
                                  <p:childTnLst>
                                    <p:animEffect transition="out" filter="fade">
                                      <p:cBhvr>
                                        <p:cTn id="126" dur="500"/>
                                        <p:tgtEl>
                                          <p:spTgt spid="36"/>
                                        </p:tgtEl>
                                      </p:cBhvr>
                                    </p:animEffect>
                                    <p:set>
                                      <p:cBhvr>
                                        <p:cTn id="127" dur="1" fill="hold">
                                          <p:stCondLst>
                                            <p:cond delay="499"/>
                                          </p:stCondLst>
                                        </p:cTn>
                                        <p:tgtEl>
                                          <p:spTgt spid="36"/>
                                        </p:tgtEl>
                                        <p:attrNameLst>
                                          <p:attrName>style.visibility</p:attrName>
                                        </p:attrNameLst>
                                      </p:cBhvr>
                                      <p:to>
                                        <p:strVal val="hidden"/>
                                      </p:to>
                                    </p:set>
                                  </p:childTnLst>
                                </p:cTn>
                              </p:par>
                            </p:childTnLst>
                          </p:cTn>
                        </p:par>
                      </p:childTnLst>
                    </p:cTn>
                  </p:par>
                  <p:par>
                    <p:cTn id="128" fill="hold">
                      <p:stCondLst>
                        <p:cond delay="indefinite"/>
                      </p:stCondLst>
                      <p:childTnLst>
                        <p:par>
                          <p:cTn id="129" fill="hold">
                            <p:stCondLst>
                              <p:cond delay="0"/>
                            </p:stCondLst>
                            <p:childTnLst>
                              <p:par>
                                <p:cTn id="130" presetID="2" presetClass="entr" presetSubtype="4" fill="hold" nodeType="clickEffect">
                                  <p:stCondLst>
                                    <p:cond delay="0"/>
                                  </p:stCondLst>
                                  <p:childTnLst>
                                    <p:set>
                                      <p:cBhvr>
                                        <p:cTn id="131" dur="1" fill="hold">
                                          <p:stCondLst>
                                            <p:cond delay="0"/>
                                          </p:stCondLst>
                                        </p:cTn>
                                        <p:tgtEl>
                                          <p:spTgt spid="45"/>
                                        </p:tgtEl>
                                        <p:attrNameLst>
                                          <p:attrName>style.visibility</p:attrName>
                                        </p:attrNameLst>
                                      </p:cBhvr>
                                      <p:to>
                                        <p:strVal val="visible"/>
                                      </p:to>
                                    </p:set>
                                    <p:anim calcmode="lin" valueType="num">
                                      <p:cBhvr additive="base">
                                        <p:cTn id="132" dur="500" fill="hold"/>
                                        <p:tgtEl>
                                          <p:spTgt spid="45"/>
                                        </p:tgtEl>
                                        <p:attrNameLst>
                                          <p:attrName>ppt_x</p:attrName>
                                        </p:attrNameLst>
                                      </p:cBhvr>
                                      <p:tavLst>
                                        <p:tav tm="0">
                                          <p:val>
                                            <p:strVal val="#ppt_x"/>
                                          </p:val>
                                        </p:tav>
                                        <p:tav tm="100000">
                                          <p:val>
                                            <p:strVal val="#ppt_x"/>
                                          </p:val>
                                        </p:tav>
                                      </p:tavLst>
                                    </p:anim>
                                    <p:anim calcmode="lin" valueType="num">
                                      <p:cBhvr additive="base">
                                        <p:cTn id="133" dur="500" fill="hold"/>
                                        <p:tgtEl>
                                          <p:spTgt spid="45"/>
                                        </p:tgtEl>
                                        <p:attrNameLst>
                                          <p:attrName>ppt_y</p:attrName>
                                        </p:attrNameLst>
                                      </p:cBhvr>
                                      <p:tavLst>
                                        <p:tav tm="0">
                                          <p:val>
                                            <p:strVal val="1+#ppt_h/2"/>
                                          </p:val>
                                        </p:tav>
                                        <p:tav tm="100000">
                                          <p:val>
                                            <p:strVal val="#ppt_y"/>
                                          </p:val>
                                        </p:tav>
                                      </p:tavLst>
                                    </p:anim>
                                  </p:childTnLst>
                                </p:cTn>
                              </p:par>
                              <p:par>
                                <p:cTn id="134" presetID="2" presetClass="entr" presetSubtype="4" fill="hold" nodeType="withEffect">
                                  <p:stCondLst>
                                    <p:cond delay="0"/>
                                  </p:stCondLst>
                                  <p:childTnLst>
                                    <p:set>
                                      <p:cBhvr>
                                        <p:cTn id="135" dur="1" fill="hold">
                                          <p:stCondLst>
                                            <p:cond delay="0"/>
                                          </p:stCondLst>
                                        </p:cTn>
                                        <p:tgtEl>
                                          <p:spTgt spid="46"/>
                                        </p:tgtEl>
                                        <p:attrNameLst>
                                          <p:attrName>style.visibility</p:attrName>
                                        </p:attrNameLst>
                                      </p:cBhvr>
                                      <p:to>
                                        <p:strVal val="visible"/>
                                      </p:to>
                                    </p:set>
                                    <p:anim calcmode="lin" valueType="num">
                                      <p:cBhvr additive="base">
                                        <p:cTn id="136" dur="500" fill="hold"/>
                                        <p:tgtEl>
                                          <p:spTgt spid="46"/>
                                        </p:tgtEl>
                                        <p:attrNameLst>
                                          <p:attrName>ppt_x</p:attrName>
                                        </p:attrNameLst>
                                      </p:cBhvr>
                                      <p:tavLst>
                                        <p:tav tm="0">
                                          <p:val>
                                            <p:strVal val="#ppt_x"/>
                                          </p:val>
                                        </p:tav>
                                        <p:tav tm="100000">
                                          <p:val>
                                            <p:strVal val="#ppt_x"/>
                                          </p:val>
                                        </p:tav>
                                      </p:tavLst>
                                    </p:anim>
                                    <p:anim calcmode="lin" valueType="num">
                                      <p:cBhvr additive="base">
                                        <p:cTn id="137" dur="500" fill="hold"/>
                                        <p:tgtEl>
                                          <p:spTgt spid="46"/>
                                        </p:tgtEl>
                                        <p:attrNameLst>
                                          <p:attrName>ppt_y</p:attrName>
                                        </p:attrNameLst>
                                      </p:cBhvr>
                                      <p:tavLst>
                                        <p:tav tm="0">
                                          <p:val>
                                            <p:strVal val="1+#ppt_h/2"/>
                                          </p:val>
                                        </p:tav>
                                        <p:tav tm="100000">
                                          <p:val>
                                            <p:strVal val="#ppt_y"/>
                                          </p:val>
                                        </p:tav>
                                      </p:tavLst>
                                    </p:anim>
                                  </p:childTnLst>
                                </p:cTn>
                              </p:par>
                              <p:par>
                                <p:cTn id="138" presetID="2" presetClass="entr" presetSubtype="4" fill="hold" nodeType="withEffect">
                                  <p:stCondLst>
                                    <p:cond delay="0"/>
                                  </p:stCondLst>
                                  <p:childTnLst>
                                    <p:set>
                                      <p:cBhvr>
                                        <p:cTn id="139" dur="1" fill="hold">
                                          <p:stCondLst>
                                            <p:cond delay="0"/>
                                          </p:stCondLst>
                                        </p:cTn>
                                        <p:tgtEl>
                                          <p:spTgt spid="47"/>
                                        </p:tgtEl>
                                        <p:attrNameLst>
                                          <p:attrName>style.visibility</p:attrName>
                                        </p:attrNameLst>
                                      </p:cBhvr>
                                      <p:to>
                                        <p:strVal val="visible"/>
                                      </p:to>
                                    </p:set>
                                    <p:anim calcmode="lin" valueType="num">
                                      <p:cBhvr additive="base">
                                        <p:cTn id="140" dur="500" fill="hold"/>
                                        <p:tgtEl>
                                          <p:spTgt spid="47"/>
                                        </p:tgtEl>
                                        <p:attrNameLst>
                                          <p:attrName>ppt_x</p:attrName>
                                        </p:attrNameLst>
                                      </p:cBhvr>
                                      <p:tavLst>
                                        <p:tav tm="0">
                                          <p:val>
                                            <p:strVal val="#ppt_x"/>
                                          </p:val>
                                        </p:tav>
                                        <p:tav tm="100000">
                                          <p:val>
                                            <p:strVal val="#ppt_x"/>
                                          </p:val>
                                        </p:tav>
                                      </p:tavLst>
                                    </p:anim>
                                    <p:anim calcmode="lin" valueType="num">
                                      <p:cBhvr additive="base">
                                        <p:cTn id="141"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142" fill="hold">
                      <p:stCondLst>
                        <p:cond delay="indefinite"/>
                      </p:stCondLst>
                      <p:childTnLst>
                        <p:par>
                          <p:cTn id="143" fill="hold">
                            <p:stCondLst>
                              <p:cond delay="0"/>
                            </p:stCondLst>
                            <p:childTnLst>
                              <p:par>
                                <p:cTn id="144" presetID="2" presetClass="entr" presetSubtype="4" fill="hold" nodeType="clickEffect">
                                  <p:stCondLst>
                                    <p:cond delay="0"/>
                                  </p:stCondLst>
                                  <p:childTnLst>
                                    <p:set>
                                      <p:cBhvr>
                                        <p:cTn id="145" dur="1" fill="hold">
                                          <p:stCondLst>
                                            <p:cond delay="0"/>
                                          </p:stCondLst>
                                        </p:cTn>
                                        <p:tgtEl>
                                          <p:spTgt spid="41"/>
                                        </p:tgtEl>
                                        <p:attrNameLst>
                                          <p:attrName>style.visibility</p:attrName>
                                        </p:attrNameLst>
                                      </p:cBhvr>
                                      <p:to>
                                        <p:strVal val="visible"/>
                                      </p:to>
                                    </p:set>
                                    <p:anim calcmode="lin" valueType="num">
                                      <p:cBhvr additive="base">
                                        <p:cTn id="146" dur="500" fill="hold"/>
                                        <p:tgtEl>
                                          <p:spTgt spid="41"/>
                                        </p:tgtEl>
                                        <p:attrNameLst>
                                          <p:attrName>ppt_x</p:attrName>
                                        </p:attrNameLst>
                                      </p:cBhvr>
                                      <p:tavLst>
                                        <p:tav tm="0">
                                          <p:val>
                                            <p:strVal val="#ppt_x"/>
                                          </p:val>
                                        </p:tav>
                                        <p:tav tm="100000">
                                          <p:val>
                                            <p:strVal val="#ppt_x"/>
                                          </p:val>
                                        </p:tav>
                                      </p:tavLst>
                                    </p:anim>
                                    <p:anim calcmode="lin" valueType="num">
                                      <p:cBhvr additive="base">
                                        <p:cTn id="147"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48" fill="hold">
                      <p:stCondLst>
                        <p:cond delay="indefinite"/>
                      </p:stCondLst>
                      <p:childTnLst>
                        <p:par>
                          <p:cTn id="149" fill="hold">
                            <p:stCondLst>
                              <p:cond delay="0"/>
                            </p:stCondLst>
                            <p:childTnLst>
                              <p:par>
                                <p:cTn id="150" presetID="2" presetClass="entr" presetSubtype="4" fill="hold" nodeType="clickEffect">
                                  <p:stCondLst>
                                    <p:cond delay="0"/>
                                  </p:stCondLst>
                                  <p:childTnLst>
                                    <p:set>
                                      <p:cBhvr>
                                        <p:cTn id="151" dur="1" fill="hold">
                                          <p:stCondLst>
                                            <p:cond delay="0"/>
                                          </p:stCondLst>
                                        </p:cTn>
                                        <p:tgtEl>
                                          <p:spTgt spid="42"/>
                                        </p:tgtEl>
                                        <p:attrNameLst>
                                          <p:attrName>style.visibility</p:attrName>
                                        </p:attrNameLst>
                                      </p:cBhvr>
                                      <p:to>
                                        <p:strVal val="visible"/>
                                      </p:to>
                                    </p:set>
                                    <p:anim calcmode="lin" valueType="num">
                                      <p:cBhvr additive="base">
                                        <p:cTn id="152" dur="500" fill="hold"/>
                                        <p:tgtEl>
                                          <p:spTgt spid="42"/>
                                        </p:tgtEl>
                                        <p:attrNameLst>
                                          <p:attrName>ppt_x</p:attrName>
                                        </p:attrNameLst>
                                      </p:cBhvr>
                                      <p:tavLst>
                                        <p:tav tm="0">
                                          <p:val>
                                            <p:strVal val="#ppt_x"/>
                                          </p:val>
                                        </p:tav>
                                        <p:tav tm="100000">
                                          <p:val>
                                            <p:strVal val="#ppt_x"/>
                                          </p:val>
                                        </p:tav>
                                      </p:tavLst>
                                    </p:anim>
                                    <p:anim calcmode="lin" valueType="num">
                                      <p:cBhvr additive="base">
                                        <p:cTn id="153"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154" fill="hold">
                      <p:stCondLst>
                        <p:cond delay="indefinite"/>
                      </p:stCondLst>
                      <p:childTnLst>
                        <p:par>
                          <p:cTn id="155" fill="hold">
                            <p:stCondLst>
                              <p:cond delay="0"/>
                            </p:stCondLst>
                            <p:childTnLst>
                              <p:par>
                                <p:cTn id="156" presetID="42" presetClass="entr" presetSubtype="0" fill="hold" grpId="0" nodeType="clickEffect">
                                  <p:stCondLst>
                                    <p:cond delay="0"/>
                                  </p:stCondLst>
                                  <p:childTnLst>
                                    <p:set>
                                      <p:cBhvr>
                                        <p:cTn id="157" dur="1" fill="hold">
                                          <p:stCondLst>
                                            <p:cond delay="0"/>
                                          </p:stCondLst>
                                        </p:cTn>
                                        <p:tgtEl>
                                          <p:spTgt spid="8"/>
                                        </p:tgtEl>
                                        <p:attrNameLst>
                                          <p:attrName>style.visibility</p:attrName>
                                        </p:attrNameLst>
                                      </p:cBhvr>
                                      <p:to>
                                        <p:strVal val="visible"/>
                                      </p:to>
                                    </p:set>
                                    <p:animEffect transition="in" filter="fade">
                                      <p:cBhvr>
                                        <p:cTn id="158" dur="1000"/>
                                        <p:tgtEl>
                                          <p:spTgt spid="8"/>
                                        </p:tgtEl>
                                      </p:cBhvr>
                                    </p:animEffect>
                                    <p:anim calcmode="lin" valueType="num">
                                      <p:cBhvr>
                                        <p:cTn id="159" dur="1000" fill="hold"/>
                                        <p:tgtEl>
                                          <p:spTgt spid="8"/>
                                        </p:tgtEl>
                                        <p:attrNameLst>
                                          <p:attrName>ppt_x</p:attrName>
                                        </p:attrNameLst>
                                      </p:cBhvr>
                                      <p:tavLst>
                                        <p:tav tm="0">
                                          <p:val>
                                            <p:strVal val="#ppt_x"/>
                                          </p:val>
                                        </p:tav>
                                        <p:tav tm="100000">
                                          <p:val>
                                            <p:strVal val="#ppt_x"/>
                                          </p:val>
                                        </p:tav>
                                      </p:tavLst>
                                    </p:anim>
                                    <p:anim calcmode="lin" valueType="num">
                                      <p:cBhvr>
                                        <p:cTn id="160" dur="1000" fill="hold"/>
                                        <p:tgtEl>
                                          <p:spTgt spid="8"/>
                                        </p:tgtEl>
                                        <p:attrNameLst>
                                          <p:attrName>ppt_y</p:attrName>
                                        </p:attrNameLst>
                                      </p:cBhvr>
                                      <p:tavLst>
                                        <p:tav tm="0">
                                          <p:val>
                                            <p:strVal val="#ppt_y+.1"/>
                                          </p:val>
                                        </p:tav>
                                        <p:tav tm="100000">
                                          <p:val>
                                            <p:strVal val="#ppt_y"/>
                                          </p:val>
                                        </p:tav>
                                      </p:tavLst>
                                    </p:anim>
                                  </p:childTnLst>
                                </p:cTn>
                              </p:par>
                              <p:par>
                                <p:cTn id="161" presetID="42" presetClass="entr" presetSubtype="0" fill="hold" nodeType="withEffect">
                                  <p:stCondLst>
                                    <p:cond delay="0"/>
                                  </p:stCondLst>
                                  <p:childTnLst>
                                    <p:set>
                                      <p:cBhvr>
                                        <p:cTn id="162" dur="1" fill="hold">
                                          <p:stCondLst>
                                            <p:cond delay="0"/>
                                          </p:stCondLst>
                                        </p:cTn>
                                        <p:tgtEl>
                                          <p:spTgt spid="28"/>
                                        </p:tgtEl>
                                        <p:attrNameLst>
                                          <p:attrName>style.visibility</p:attrName>
                                        </p:attrNameLst>
                                      </p:cBhvr>
                                      <p:to>
                                        <p:strVal val="visible"/>
                                      </p:to>
                                    </p:set>
                                    <p:animEffect transition="in" filter="fade">
                                      <p:cBhvr>
                                        <p:cTn id="163" dur="1000"/>
                                        <p:tgtEl>
                                          <p:spTgt spid="28"/>
                                        </p:tgtEl>
                                      </p:cBhvr>
                                    </p:animEffect>
                                    <p:anim calcmode="lin" valueType="num">
                                      <p:cBhvr>
                                        <p:cTn id="164" dur="1000" fill="hold"/>
                                        <p:tgtEl>
                                          <p:spTgt spid="28"/>
                                        </p:tgtEl>
                                        <p:attrNameLst>
                                          <p:attrName>ppt_x</p:attrName>
                                        </p:attrNameLst>
                                      </p:cBhvr>
                                      <p:tavLst>
                                        <p:tav tm="0">
                                          <p:val>
                                            <p:strVal val="#ppt_x"/>
                                          </p:val>
                                        </p:tav>
                                        <p:tav tm="100000">
                                          <p:val>
                                            <p:strVal val="#ppt_x"/>
                                          </p:val>
                                        </p:tav>
                                      </p:tavLst>
                                    </p:anim>
                                    <p:anim calcmode="lin" valueType="num">
                                      <p:cBhvr>
                                        <p:cTn id="165" dur="1000" fill="hold"/>
                                        <p:tgtEl>
                                          <p:spTgt spid="28"/>
                                        </p:tgtEl>
                                        <p:attrNameLst>
                                          <p:attrName>ppt_y</p:attrName>
                                        </p:attrNameLst>
                                      </p:cBhvr>
                                      <p:tavLst>
                                        <p:tav tm="0">
                                          <p:val>
                                            <p:strVal val="#ppt_y+.1"/>
                                          </p:val>
                                        </p:tav>
                                        <p:tav tm="100000">
                                          <p:val>
                                            <p:strVal val="#ppt_y"/>
                                          </p:val>
                                        </p:tav>
                                      </p:tavLst>
                                    </p:anim>
                                  </p:childTnLst>
                                </p:cTn>
                              </p:par>
                              <p:par>
                                <p:cTn id="166" presetID="42" presetClass="entr" presetSubtype="0" fill="hold" nodeType="withEffect">
                                  <p:stCondLst>
                                    <p:cond delay="0"/>
                                  </p:stCondLst>
                                  <p:childTnLst>
                                    <p:set>
                                      <p:cBhvr>
                                        <p:cTn id="167" dur="1" fill="hold">
                                          <p:stCondLst>
                                            <p:cond delay="0"/>
                                          </p:stCondLst>
                                        </p:cTn>
                                        <p:tgtEl>
                                          <p:spTgt spid="26"/>
                                        </p:tgtEl>
                                        <p:attrNameLst>
                                          <p:attrName>style.visibility</p:attrName>
                                        </p:attrNameLst>
                                      </p:cBhvr>
                                      <p:to>
                                        <p:strVal val="visible"/>
                                      </p:to>
                                    </p:set>
                                    <p:animEffect transition="in" filter="fade">
                                      <p:cBhvr>
                                        <p:cTn id="168" dur="1000"/>
                                        <p:tgtEl>
                                          <p:spTgt spid="26"/>
                                        </p:tgtEl>
                                      </p:cBhvr>
                                    </p:animEffect>
                                    <p:anim calcmode="lin" valueType="num">
                                      <p:cBhvr>
                                        <p:cTn id="169" dur="1000" fill="hold"/>
                                        <p:tgtEl>
                                          <p:spTgt spid="26"/>
                                        </p:tgtEl>
                                        <p:attrNameLst>
                                          <p:attrName>ppt_x</p:attrName>
                                        </p:attrNameLst>
                                      </p:cBhvr>
                                      <p:tavLst>
                                        <p:tav tm="0">
                                          <p:val>
                                            <p:strVal val="#ppt_x"/>
                                          </p:val>
                                        </p:tav>
                                        <p:tav tm="100000">
                                          <p:val>
                                            <p:strVal val="#ppt_x"/>
                                          </p:val>
                                        </p:tav>
                                      </p:tavLst>
                                    </p:anim>
                                    <p:anim calcmode="lin" valueType="num">
                                      <p:cBhvr>
                                        <p:cTn id="170" dur="1000" fill="hold"/>
                                        <p:tgtEl>
                                          <p:spTgt spid="26"/>
                                        </p:tgtEl>
                                        <p:attrNameLst>
                                          <p:attrName>ppt_y</p:attrName>
                                        </p:attrNameLst>
                                      </p:cBhvr>
                                      <p:tavLst>
                                        <p:tav tm="0">
                                          <p:val>
                                            <p:strVal val="#ppt_y+.1"/>
                                          </p:val>
                                        </p:tav>
                                        <p:tav tm="100000">
                                          <p:val>
                                            <p:strVal val="#ppt_y"/>
                                          </p:val>
                                        </p:tav>
                                      </p:tavLst>
                                    </p:anim>
                                  </p:childTnLst>
                                </p:cTn>
                              </p:par>
                              <p:par>
                                <p:cTn id="171" presetID="42" presetClass="entr" presetSubtype="0" fill="hold" nodeType="withEffect">
                                  <p:stCondLst>
                                    <p:cond delay="0"/>
                                  </p:stCondLst>
                                  <p:childTnLst>
                                    <p:set>
                                      <p:cBhvr>
                                        <p:cTn id="172" dur="1" fill="hold">
                                          <p:stCondLst>
                                            <p:cond delay="0"/>
                                          </p:stCondLst>
                                        </p:cTn>
                                        <p:tgtEl>
                                          <p:spTgt spid="40"/>
                                        </p:tgtEl>
                                        <p:attrNameLst>
                                          <p:attrName>style.visibility</p:attrName>
                                        </p:attrNameLst>
                                      </p:cBhvr>
                                      <p:to>
                                        <p:strVal val="visible"/>
                                      </p:to>
                                    </p:set>
                                    <p:animEffect transition="in" filter="fade">
                                      <p:cBhvr>
                                        <p:cTn id="173" dur="1000"/>
                                        <p:tgtEl>
                                          <p:spTgt spid="40"/>
                                        </p:tgtEl>
                                      </p:cBhvr>
                                    </p:animEffect>
                                    <p:anim calcmode="lin" valueType="num">
                                      <p:cBhvr>
                                        <p:cTn id="174" dur="1000" fill="hold"/>
                                        <p:tgtEl>
                                          <p:spTgt spid="40"/>
                                        </p:tgtEl>
                                        <p:attrNameLst>
                                          <p:attrName>ppt_x</p:attrName>
                                        </p:attrNameLst>
                                      </p:cBhvr>
                                      <p:tavLst>
                                        <p:tav tm="0">
                                          <p:val>
                                            <p:strVal val="#ppt_x"/>
                                          </p:val>
                                        </p:tav>
                                        <p:tav tm="100000">
                                          <p:val>
                                            <p:strVal val="#ppt_x"/>
                                          </p:val>
                                        </p:tav>
                                      </p:tavLst>
                                    </p:anim>
                                    <p:anim calcmode="lin" valueType="num">
                                      <p:cBhvr>
                                        <p:cTn id="17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76" fill="hold">
                      <p:stCondLst>
                        <p:cond delay="indefinite"/>
                      </p:stCondLst>
                      <p:childTnLst>
                        <p:par>
                          <p:cTn id="177" fill="hold">
                            <p:stCondLst>
                              <p:cond delay="0"/>
                            </p:stCondLst>
                            <p:childTnLst>
                              <p:par>
                                <p:cTn id="178" presetID="42" presetClass="entr" presetSubtype="0" fill="hold" nodeType="clickEffect">
                                  <p:stCondLst>
                                    <p:cond delay="0"/>
                                  </p:stCondLst>
                                  <p:childTnLst>
                                    <p:set>
                                      <p:cBhvr>
                                        <p:cTn id="179" dur="1" fill="hold">
                                          <p:stCondLst>
                                            <p:cond delay="0"/>
                                          </p:stCondLst>
                                        </p:cTn>
                                        <p:tgtEl>
                                          <p:spTgt spid="9"/>
                                        </p:tgtEl>
                                        <p:attrNameLst>
                                          <p:attrName>style.visibility</p:attrName>
                                        </p:attrNameLst>
                                      </p:cBhvr>
                                      <p:to>
                                        <p:strVal val="visible"/>
                                      </p:to>
                                    </p:set>
                                    <p:animEffect transition="in" filter="fade">
                                      <p:cBhvr>
                                        <p:cTn id="180" dur="1000"/>
                                        <p:tgtEl>
                                          <p:spTgt spid="9"/>
                                        </p:tgtEl>
                                      </p:cBhvr>
                                    </p:animEffect>
                                    <p:anim calcmode="lin" valueType="num">
                                      <p:cBhvr>
                                        <p:cTn id="181" dur="1000" fill="hold"/>
                                        <p:tgtEl>
                                          <p:spTgt spid="9"/>
                                        </p:tgtEl>
                                        <p:attrNameLst>
                                          <p:attrName>ppt_x</p:attrName>
                                        </p:attrNameLst>
                                      </p:cBhvr>
                                      <p:tavLst>
                                        <p:tav tm="0">
                                          <p:val>
                                            <p:strVal val="#ppt_x"/>
                                          </p:val>
                                        </p:tav>
                                        <p:tav tm="100000">
                                          <p:val>
                                            <p:strVal val="#ppt_x"/>
                                          </p:val>
                                        </p:tav>
                                      </p:tavLst>
                                    </p:anim>
                                    <p:anim calcmode="lin" valueType="num">
                                      <p:cBhvr>
                                        <p:cTn id="182" dur="1000" fill="hold"/>
                                        <p:tgtEl>
                                          <p:spTgt spid="9"/>
                                        </p:tgtEl>
                                        <p:attrNameLst>
                                          <p:attrName>ppt_y</p:attrName>
                                        </p:attrNameLst>
                                      </p:cBhvr>
                                      <p:tavLst>
                                        <p:tav tm="0">
                                          <p:val>
                                            <p:strVal val="#ppt_y+.1"/>
                                          </p:val>
                                        </p:tav>
                                        <p:tav tm="100000">
                                          <p:val>
                                            <p:strVal val="#ppt_y"/>
                                          </p:val>
                                        </p:tav>
                                      </p:tavLst>
                                    </p:anim>
                                  </p:childTnLst>
                                </p:cTn>
                              </p:par>
                              <p:par>
                                <p:cTn id="183" presetID="42" presetClass="entr" presetSubtype="0" fill="hold" grpId="0" nodeType="withEffect">
                                  <p:stCondLst>
                                    <p:cond delay="0"/>
                                  </p:stCondLst>
                                  <p:childTnLst>
                                    <p:set>
                                      <p:cBhvr>
                                        <p:cTn id="184" dur="1" fill="hold">
                                          <p:stCondLst>
                                            <p:cond delay="0"/>
                                          </p:stCondLst>
                                        </p:cTn>
                                        <p:tgtEl>
                                          <p:spTgt spid="7"/>
                                        </p:tgtEl>
                                        <p:attrNameLst>
                                          <p:attrName>style.visibility</p:attrName>
                                        </p:attrNameLst>
                                      </p:cBhvr>
                                      <p:to>
                                        <p:strVal val="visible"/>
                                      </p:to>
                                    </p:set>
                                    <p:animEffect transition="in" filter="fade">
                                      <p:cBhvr>
                                        <p:cTn id="185" dur="1000"/>
                                        <p:tgtEl>
                                          <p:spTgt spid="7"/>
                                        </p:tgtEl>
                                      </p:cBhvr>
                                    </p:animEffect>
                                    <p:anim calcmode="lin" valueType="num">
                                      <p:cBhvr>
                                        <p:cTn id="186" dur="1000" fill="hold"/>
                                        <p:tgtEl>
                                          <p:spTgt spid="7"/>
                                        </p:tgtEl>
                                        <p:attrNameLst>
                                          <p:attrName>ppt_x</p:attrName>
                                        </p:attrNameLst>
                                      </p:cBhvr>
                                      <p:tavLst>
                                        <p:tav tm="0">
                                          <p:val>
                                            <p:strVal val="#ppt_x"/>
                                          </p:val>
                                        </p:tav>
                                        <p:tav tm="100000">
                                          <p:val>
                                            <p:strVal val="#ppt_x"/>
                                          </p:val>
                                        </p:tav>
                                      </p:tavLst>
                                    </p:anim>
                                    <p:anim calcmode="lin" valueType="num">
                                      <p:cBhvr>
                                        <p:cTn id="187" dur="1000" fill="hold"/>
                                        <p:tgtEl>
                                          <p:spTgt spid="7"/>
                                        </p:tgtEl>
                                        <p:attrNameLst>
                                          <p:attrName>ppt_y</p:attrName>
                                        </p:attrNameLst>
                                      </p:cBhvr>
                                      <p:tavLst>
                                        <p:tav tm="0">
                                          <p:val>
                                            <p:strVal val="#ppt_y+.1"/>
                                          </p:val>
                                        </p:tav>
                                        <p:tav tm="100000">
                                          <p:val>
                                            <p:strVal val="#ppt_y"/>
                                          </p:val>
                                        </p:tav>
                                      </p:tavLst>
                                    </p:anim>
                                  </p:childTnLst>
                                </p:cTn>
                              </p:par>
                              <p:par>
                                <p:cTn id="188" presetID="42" presetClass="entr" presetSubtype="0" fill="hold" grpId="0" nodeType="withEffect">
                                  <p:stCondLst>
                                    <p:cond delay="0"/>
                                  </p:stCondLst>
                                  <p:childTnLst>
                                    <p:set>
                                      <p:cBhvr>
                                        <p:cTn id="189" dur="1" fill="hold">
                                          <p:stCondLst>
                                            <p:cond delay="0"/>
                                          </p:stCondLst>
                                        </p:cTn>
                                        <p:tgtEl>
                                          <p:spTgt spid="6"/>
                                        </p:tgtEl>
                                        <p:attrNameLst>
                                          <p:attrName>style.visibility</p:attrName>
                                        </p:attrNameLst>
                                      </p:cBhvr>
                                      <p:to>
                                        <p:strVal val="visible"/>
                                      </p:to>
                                    </p:set>
                                    <p:animEffect transition="in" filter="fade">
                                      <p:cBhvr>
                                        <p:cTn id="190" dur="1000"/>
                                        <p:tgtEl>
                                          <p:spTgt spid="6"/>
                                        </p:tgtEl>
                                      </p:cBhvr>
                                    </p:animEffect>
                                    <p:anim calcmode="lin" valueType="num">
                                      <p:cBhvr>
                                        <p:cTn id="191" dur="1000" fill="hold"/>
                                        <p:tgtEl>
                                          <p:spTgt spid="6"/>
                                        </p:tgtEl>
                                        <p:attrNameLst>
                                          <p:attrName>ppt_x</p:attrName>
                                        </p:attrNameLst>
                                      </p:cBhvr>
                                      <p:tavLst>
                                        <p:tav tm="0">
                                          <p:val>
                                            <p:strVal val="#ppt_x"/>
                                          </p:val>
                                        </p:tav>
                                        <p:tav tm="100000">
                                          <p:val>
                                            <p:strVal val="#ppt_x"/>
                                          </p:val>
                                        </p:tav>
                                      </p:tavLst>
                                    </p:anim>
                                    <p:anim calcmode="lin" valueType="num">
                                      <p:cBhvr>
                                        <p:cTn id="19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93" fill="hold">
                      <p:stCondLst>
                        <p:cond delay="indefinite"/>
                      </p:stCondLst>
                      <p:childTnLst>
                        <p:par>
                          <p:cTn id="194" fill="hold">
                            <p:stCondLst>
                              <p:cond delay="0"/>
                            </p:stCondLst>
                            <p:childTnLst>
                              <p:par>
                                <p:cTn id="195" presetID="2" presetClass="entr" presetSubtype="4" fill="hold" nodeType="clickEffect">
                                  <p:stCondLst>
                                    <p:cond delay="0"/>
                                  </p:stCondLst>
                                  <p:childTnLst>
                                    <p:set>
                                      <p:cBhvr>
                                        <p:cTn id="196" dur="1" fill="hold">
                                          <p:stCondLst>
                                            <p:cond delay="0"/>
                                          </p:stCondLst>
                                        </p:cTn>
                                        <p:tgtEl>
                                          <p:spTgt spid="78"/>
                                        </p:tgtEl>
                                        <p:attrNameLst>
                                          <p:attrName>style.visibility</p:attrName>
                                        </p:attrNameLst>
                                      </p:cBhvr>
                                      <p:to>
                                        <p:strVal val="visible"/>
                                      </p:to>
                                    </p:set>
                                    <p:anim calcmode="lin" valueType="num">
                                      <p:cBhvr additive="base">
                                        <p:cTn id="197" dur="500" fill="hold"/>
                                        <p:tgtEl>
                                          <p:spTgt spid="78"/>
                                        </p:tgtEl>
                                        <p:attrNameLst>
                                          <p:attrName>ppt_x</p:attrName>
                                        </p:attrNameLst>
                                      </p:cBhvr>
                                      <p:tavLst>
                                        <p:tav tm="0">
                                          <p:val>
                                            <p:strVal val="#ppt_x"/>
                                          </p:val>
                                        </p:tav>
                                        <p:tav tm="100000">
                                          <p:val>
                                            <p:strVal val="#ppt_x"/>
                                          </p:val>
                                        </p:tav>
                                      </p:tavLst>
                                    </p:anim>
                                    <p:anim calcmode="lin" valueType="num">
                                      <p:cBhvr additive="base">
                                        <p:cTn id="198" dur="500" fill="hold"/>
                                        <p:tgtEl>
                                          <p:spTgt spid="78"/>
                                        </p:tgtEl>
                                        <p:attrNameLst>
                                          <p:attrName>ppt_y</p:attrName>
                                        </p:attrNameLst>
                                      </p:cBhvr>
                                      <p:tavLst>
                                        <p:tav tm="0">
                                          <p:val>
                                            <p:strVal val="1+#ppt_h/2"/>
                                          </p:val>
                                        </p:tav>
                                        <p:tav tm="100000">
                                          <p:val>
                                            <p:strVal val="#ppt_y"/>
                                          </p:val>
                                        </p:tav>
                                      </p:tavLst>
                                    </p:anim>
                                  </p:childTnLst>
                                </p:cTn>
                              </p:par>
                            </p:childTnLst>
                          </p:cTn>
                        </p:par>
                      </p:childTnLst>
                    </p:cTn>
                  </p:par>
                  <p:par>
                    <p:cTn id="199" fill="hold">
                      <p:stCondLst>
                        <p:cond delay="indefinite"/>
                      </p:stCondLst>
                      <p:childTnLst>
                        <p:par>
                          <p:cTn id="200" fill="hold">
                            <p:stCondLst>
                              <p:cond delay="0"/>
                            </p:stCondLst>
                            <p:childTnLst>
                              <p:par>
                                <p:cTn id="201" presetID="2" presetClass="entr" presetSubtype="4" fill="hold" grpId="0" nodeType="clickEffect">
                                  <p:stCondLst>
                                    <p:cond delay="0"/>
                                  </p:stCondLst>
                                  <p:childTnLst>
                                    <p:set>
                                      <p:cBhvr>
                                        <p:cTn id="202" dur="1" fill="hold">
                                          <p:stCondLst>
                                            <p:cond delay="0"/>
                                          </p:stCondLst>
                                        </p:cTn>
                                        <p:tgtEl>
                                          <p:spTgt spid="79"/>
                                        </p:tgtEl>
                                        <p:attrNameLst>
                                          <p:attrName>style.visibility</p:attrName>
                                        </p:attrNameLst>
                                      </p:cBhvr>
                                      <p:to>
                                        <p:strVal val="visible"/>
                                      </p:to>
                                    </p:set>
                                    <p:anim calcmode="lin" valueType="num">
                                      <p:cBhvr additive="base">
                                        <p:cTn id="203" dur="500" fill="hold"/>
                                        <p:tgtEl>
                                          <p:spTgt spid="79"/>
                                        </p:tgtEl>
                                        <p:attrNameLst>
                                          <p:attrName>ppt_x</p:attrName>
                                        </p:attrNameLst>
                                      </p:cBhvr>
                                      <p:tavLst>
                                        <p:tav tm="0">
                                          <p:val>
                                            <p:strVal val="#ppt_x"/>
                                          </p:val>
                                        </p:tav>
                                        <p:tav tm="100000">
                                          <p:val>
                                            <p:strVal val="#ppt_x"/>
                                          </p:val>
                                        </p:tav>
                                      </p:tavLst>
                                    </p:anim>
                                    <p:anim calcmode="lin" valueType="num">
                                      <p:cBhvr additive="base">
                                        <p:cTn id="204" dur="500" fill="hold"/>
                                        <p:tgtEl>
                                          <p:spTgt spid="79"/>
                                        </p:tgtEl>
                                        <p:attrNameLst>
                                          <p:attrName>ppt_y</p:attrName>
                                        </p:attrNameLst>
                                      </p:cBhvr>
                                      <p:tavLst>
                                        <p:tav tm="0">
                                          <p:val>
                                            <p:strVal val="1+#ppt_h/2"/>
                                          </p:val>
                                        </p:tav>
                                        <p:tav tm="100000">
                                          <p:val>
                                            <p:strVal val="#ppt_y"/>
                                          </p:val>
                                        </p:tav>
                                      </p:tavLst>
                                    </p:anim>
                                  </p:childTnLst>
                                </p:cTn>
                              </p:par>
                            </p:childTnLst>
                          </p:cTn>
                        </p:par>
                      </p:childTnLst>
                    </p:cTn>
                  </p:par>
                  <p:par>
                    <p:cTn id="205" fill="hold">
                      <p:stCondLst>
                        <p:cond delay="indefinite"/>
                      </p:stCondLst>
                      <p:childTnLst>
                        <p:par>
                          <p:cTn id="206" fill="hold">
                            <p:stCondLst>
                              <p:cond delay="0"/>
                            </p:stCondLst>
                            <p:childTnLst>
                              <p:par>
                                <p:cTn id="207" presetID="2" presetClass="entr" presetSubtype="4" fill="hold" grpId="0" nodeType="clickEffect">
                                  <p:stCondLst>
                                    <p:cond delay="0"/>
                                  </p:stCondLst>
                                  <p:childTnLst>
                                    <p:set>
                                      <p:cBhvr>
                                        <p:cTn id="208" dur="1" fill="hold">
                                          <p:stCondLst>
                                            <p:cond delay="0"/>
                                          </p:stCondLst>
                                        </p:cTn>
                                        <p:tgtEl>
                                          <p:spTgt spid="55"/>
                                        </p:tgtEl>
                                        <p:attrNameLst>
                                          <p:attrName>style.visibility</p:attrName>
                                        </p:attrNameLst>
                                      </p:cBhvr>
                                      <p:to>
                                        <p:strVal val="visible"/>
                                      </p:to>
                                    </p:set>
                                    <p:anim calcmode="lin" valueType="num">
                                      <p:cBhvr additive="base">
                                        <p:cTn id="209" dur="500" fill="hold"/>
                                        <p:tgtEl>
                                          <p:spTgt spid="55"/>
                                        </p:tgtEl>
                                        <p:attrNameLst>
                                          <p:attrName>ppt_x</p:attrName>
                                        </p:attrNameLst>
                                      </p:cBhvr>
                                      <p:tavLst>
                                        <p:tav tm="0">
                                          <p:val>
                                            <p:strVal val="#ppt_x"/>
                                          </p:val>
                                        </p:tav>
                                        <p:tav tm="100000">
                                          <p:val>
                                            <p:strVal val="#ppt_x"/>
                                          </p:val>
                                        </p:tav>
                                      </p:tavLst>
                                    </p:anim>
                                    <p:anim calcmode="lin" valueType="num">
                                      <p:cBhvr additive="base">
                                        <p:cTn id="210"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par>
                    <p:cTn id="211" fill="hold">
                      <p:stCondLst>
                        <p:cond delay="indefinite"/>
                      </p:stCondLst>
                      <p:childTnLst>
                        <p:par>
                          <p:cTn id="212" fill="hold">
                            <p:stCondLst>
                              <p:cond delay="0"/>
                            </p:stCondLst>
                            <p:childTnLst>
                              <p:par>
                                <p:cTn id="213" presetID="2" presetClass="entr" presetSubtype="4" fill="hold" grpId="0" nodeType="clickEffect">
                                  <p:stCondLst>
                                    <p:cond delay="0"/>
                                  </p:stCondLst>
                                  <p:childTnLst>
                                    <p:set>
                                      <p:cBhvr>
                                        <p:cTn id="214" dur="1" fill="hold">
                                          <p:stCondLst>
                                            <p:cond delay="0"/>
                                          </p:stCondLst>
                                        </p:cTn>
                                        <p:tgtEl>
                                          <p:spTgt spid="66"/>
                                        </p:tgtEl>
                                        <p:attrNameLst>
                                          <p:attrName>style.visibility</p:attrName>
                                        </p:attrNameLst>
                                      </p:cBhvr>
                                      <p:to>
                                        <p:strVal val="visible"/>
                                      </p:to>
                                    </p:set>
                                    <p:anim calcmode="lin" valueType="num">
                                      <p:cBhvr additive="base">
                                        <p:cTn id="215" dur="500" fill="hold"/>
                                        <p:tgtEl>
                                          <p:spTgt spid="66"/>
                                        </p:tgtEl>
                                        <p:attrNameLst>
                                          <p:attrName>ppt_x</p:attrName>
                                        </p:attrNameLst>
                                      </p:cBhvr>
                                      <p:tavLst>
                                        <p:tav tm="0">
                                          <p:val>
                                            <p:strVal val="#ppt_x"/>
                                          </p:val>
                                        </p:tav>
                                        <p:tav tm="100000">
                                          <p:val>
                                            <p:strVal val="#ppt_x"/>
                                          </p:val>
                                        </p:tav>
                                      </p:tavLst>
                                    </p:anim>
                                    <p:anim calcmode="lin" valueType="num">
                                      <p:cBhvr additive="base">
                                        <p:cTn id="216"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par>
                    <p:cTn id="217" fill="hold">
                      <p:stCondLst>
                        <p:cond delay="indefinite"/>
                      </p:stCondLst>
                      <p:childTnLst>
                        <p:par>
                          <p:cTn id="218" fill="hold">
                            <p:stCondLst>
                              <p:cond delay="0"/>
                            </p:stCondLst>
                            <p:childTnLst>
                              <p:par>
                                <p:cTn id="219" presetID="10" presetClass="exit" presetSubtype="0" fill="hold" grpId="1" nodeType="clickEffect">
                                  <p:stCondLst>
                                    <p:cond delay="0"/>
                                  </p:stCondLst>
                                  <p:childTnLst>
                                    <p:animEffect transition="out" filter="fade">
                                      <p:cBhvr>
                                        <p:cTn id="220" dur="500"/>
                                        <p:tgtEl>
                                          <p:spTgt spid="66"/>
                                        </p:tgtEl>
                                      </p:cBhvr>
                                    </p:animEffect>
                                    <p:set>
                                      <p:cBhvr>
                                        <p:cTn id="221" dur="1" fill="hold">
                                          <p:stCondLst>
                                            <p:cond delay="499"/>
                                          </p:stCondLst>
                                        </p:cTn>
                                        <p:tgtEl>
                                          <p:spTgt spid="66"/>
                                        </p:tgtEl>
                                        <p:attrNameLst>
                                          <p:attrName>style.visibility</p:attrName>
                                        </p:attrNameLst>
                                      </p:cBhvr>
                                      <p:to>
                                        <p:strVal val="hidden"/>
                                      </p:to>
                                    </p:set>
                                  </p:childTnLst>
                                </p:cTn>
                              </p:par>
                            </p:childTnLst>
                          </p:cTn>
                        </p:par>
                      </p:childTnLst>
                    </p:cTn>
                  </p:par>
                  <p:par>
                    <p:cTn id="222" fill="hold">
                      <p:stCondLst>
                        <p:cond delay="indefinite"/>
                      </p:stCondLst>
                      <p:childTnLst>
                        <p:par>
                          <p:cTn id="223" fill="hold">
                            <p:stCondLst>
                              <p:cond delay="0"/>
                            </p:stCondLst>
                            <p:childTnLst>
                              <p:par>
                                <p:cTn id="224" presetID="42" presetClass="entr" presetSubtype="0" fill="hold" nodeType="clickEffect">
                                  <p:stCondLst>
                                    <p:cond delay="0"/>
                                  </p:stCondLst>
                                  <p:childTnLst>
                                    <p:set>
                                      <p:cBhvr>
                                        <p:cTn id="225" dur="1" fill="hold">
                                          <p:stCondLst>
                                            <p:cond delay="0"/>
                                          </p:stCondLst>
                                        </p:cTn>
                                        <p:tgtEl>
                                          <p:spTgt spid="10"/>
                                        </p:tgtEl>
                                        <p:attrNameLst>
                                          <p:attrName>style.visibility</p:attrName>
                                        </p:attrNameLst>
                                      </p:cBhvr>
                                      <p:to>
                                        <p:strVal val="visible"/>
                                      </p:to>
                                    </p:set>
                                    <p:animEffect transition="in" filter="fade">
                                      <p:cBhvr>
                                        <p:cTn id="226" dur="1000"/>
                                        <p:tgtEl>
                                          <p:spTgt spid="10"/>
                                        </p:tgtEl>
                                      </p:cBhvr>
                                    </p:animEffect>
                                    <p:anim calcmode="lin" valueType="num">
                                      <p:cBhvr>
                                        <p:cTn id="227" dur="1000" fill="hold"/>
                                        <p:tgtEl>
                                          <p:spTgt spid="10"/>
                                        </p:tgtEl>
                                        <p:attrNameLst>
                                          <p:attrName>ppt_x</p:attrName>
                                        </p:attrNameLst>
                                      </p:cBhvr>
                                      <p:tavLst>
                                        <p:tav tm="0">
                                          <p:val>
                                            <p:strVal val="#ppt_x"/>
                                          </p:val>
                                        </p:tav>
                                        <p:tav tm="100000">
                                          <p:val>
                                            <p:strVal val="#ppt_x"/>
                                          </p:val>
                                        </p:tav>
                                      </p:tavLst>
                                    </p:anim>
                                    <p:anim calcmode="lin" valueType="num">
                                      <p:cBhvr>
                                        <p:cTn id="22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29" fill="hold">
                      <p:stCondLst>
                        <p:cond delay="indefinite"/>
                      </p:stCondLst>
                      <p:childTnLst>
                        <p:par>
                          <p:cTn id="230" fill="hold">
                            <p:stCondLst>
                              <p:cond delay="0"/>
                            </p:stCondLst>
                            <p:childTnLst>
                              <p:par>
                                <p:cTn id="231" presetID="10" presetClass="exit" presetSubtype="0" fill="hold" grpId="1" nodeType="clickEffect">
                                  <p:stCondLst>
                                    <p:cond delay="0"/>
                                  </p:stCondLst>
                                  <p:childTnLst>
                                    <p:animEffect transition="out" filter="fade">
                                      <p:cBhvr>
                                        <p:cTn id="232" dur="500"/>
                                        <p:tgtEl>
                                          <p:spTgt spid="14"/>
                                        </p:tgtEl>
                                      </p:cBhvr>
                                    </p:animEffect>
                                    <p:set>
                                      <p:cBhvr>
                                        <p:cTn id="233" dur="1" fill="hold">
                                          <p:stCondLst>
                                            <p:cond delay="499"/>
                                          </p:stCondLst>
                                        </p:cTn>
                                        <p:tgtEl>
                                          <p:spTgt spid="14"/>
                                        </p:tgtEl>
                                        <p:attrNameLst>
                                          <p:attrName>style.visibility</p:attrName>
                                        </p:attrNameLst>
                                      </p:cBhvr>
                                      <p:to>
                                        <p:strVal val="hidden"/>
                                      </p:to>
                                    </p:set>
                                  </p:childTnLst>
                                </p:cTn>
                              </p:par>
                              <p:par>
                                <p:cTn id="234" presetID="10" presetClass="exit" presetSubtype="0" fill="hold" grpId="1" nodeType="withEffect">
                                  <p:stCondLst>
                                    <p:cond delay="0"/>
                                  </p:stCondLst>
                                  <p:childTnLst>
                                    <p:animEffect transition="out" filter="fade">
                                      <p:cBhvr>
                                        <p:cTn id="235" dur="500"/>
                                        <p:tgtEl>
                                          <p:spTgt spid="16"/>
                                        </p:tgtEl>
                                      </p:cBhvr>
                                    </p:animEffect>
                                    <p:set>
                                      <p:cBhvr>
                                        <p:cTn id="236" dur="1" fill="hold">
                                          <p:stCondLst>
                                            <p:cond delay="499"/>
                                          </p:stCondLst>
                                        </p:cTn>
                                        <p:tgtEl>
                                          <p:spTgt spid="16"/>
                                        </p:tgtEl>
                                        <p:attrNameLst>
                                          <p:attrName>style.visibility</p:attrName>
                                        </p:attrNameLst>
                                      </p:cBhvr>
                                      <p:to>
                                        <p:strVal val="hidden"/>
                                      </p:to>
                                    </p:set>
                                  </p:childTnLst>
                                </p:cTn>
                              </p:par>
                              <p:par>
                                <p:cTn id="237" presetID="10" presetClass="exit" presetSubtype="0" fill="hold" grpId="1" nodeType="withEffect">
                                  <p:stCondLst>
                                    <p:cond delay="0"/>
                                  </p:stCondLst>
                                  <p:childTnLst>
                                    <p:animEffect transition="out" filter="fade">
                                      <p:cBhvr>
                                        <p:cTn id="238" dur="500"/>
                                        <p:tgtEl>
                                          <p:spTgt spid="20"/>
                                        </p:tgtEl>
                                      </p:cBhvr>
                                    </p:animEffect>
                                    <p:set>
                                      <p:cBhvr>
                                        <p:cTn id="239" dur="1" fill="hold">
                                          <p:stCondLst>
                                            <p:cond delay="499"/>
                                          </p:stCondLst>
                                        </p:cTn>
                                        <p:tgtEl>
                                          <p:spTgt spid="20"/>
                                        </p:tgtEl>
                                        <p:attrNameLst>
                                          <p:attrName>style.visibility</p:attrName>
                                        </p:attrNameLst>
                                      </p:cBhvr>
                                      <p:to>
                                        <p:strVal val="hidden"/>
                                      </p:to>
                                    </p:set>
                                  </p:childTnLst>
                                </p:cTn>
                              </p:par>
                              <p:par>
                                <p:cTn id="240" presetID="10" presetClass="exit" presetSubtype="0" fill="hold" grpId="1" nodeType="withEffect">
                                  <p:stCondLst>
                                    <p:cond delay="0"/>
                                  </p:stCondLst>
                                  <p:childTnLst>
                                    <p:animEffect transition="out" filter="fade">
                                      <p:cBhvr>
                                        <p:cTn id="241" dur="500"/>
                                        <p:tgtEl>
                                          <p:spTgt spid="22"/>
                                        </p:tgtEl>
                                      </p:cBhvr>
                                    </p:animEffect>
                                    <p:set>
                                      <p:cBhvr>
                                        <p:cTn id="242" dur="1" fill="hold">
                                          <p:stCondLst>
                                            <p:cond delay="499"/>
                                          </p:stCondLst>
                                        </p:cTn>
                                        <p:tgtEl>
                                          <p:spTgt spid="22"/>
                                        </p:tgtEl>
                                        <p:attrNameLst>
                                          <p:attrName>style.visibility</p:attrName>
                                        </p:attrNameLst>
                                      </p:cBhvr>
                                      <p:to>
                                        <p:strVal val="hidden"/>
                                      </p:to>
                                    </p:set>
                                  </p:childTnLst>
                                </p:cTn>
                              </p:par>
                              <p:par>
                                <p:cTn id="243" presetID="10" presetClass="exit" presetSubtype="0" fill="hold" grpId="1" nodeType="withEffect">
                                  <p:stCondLst>
                                    <p:cond delay="0"/>
                                  </p:stCondLst>
                                  <p:childTnLst>
                                    <p:animEffect transition="out" filter="fade">
                                      <p:cBhvr>
                                        <p:cTn id="244" dur="500"/>
                                        <p:tgtEl>
                                          <p:spTgt spid="18"/>
                                        </p:tgtEl>
                                      </p:cBhvr>
                                    </p:animEffect>
                                    <p:set>
                                      <p:cBhvr>
                                        <p:cTn id="245" dur="1" fill="hold">
                                          <p:stCondLst>
                                            <p:cond delay="499"/>
                                          </p:stCondLst>
                                        </p:cTn>
                                        <p:tgtEl>
                                          <p:spTgt spid="18"/>
                                        </p:tgtEl>
                                        <p:attrNameLst>
                                          <p:attrName>style.visibility</p:attrName>
                                        </p:attrNameLst>
                                      </p:cBhvr>
                                      <p:to>
                                        <p:strVal val="hidden"/>
                                      </p:to>
                                    </p:set>
                                  </p:childTnLst>
                                </p:cTn>
                              </p:par>
                              <p:par>
                                <p:cTn id="246" presetID="10" presetClass="exit" presetSubtype="0" fill="hold" grpId="1" nodeType="withEffect">
                                  <p:stCondLst>
                                    <p:cond delay="0"/>
                                  </p:stCondLst>
                                  <p:childTnLst>
                                    <p:animEffect transition="out" filter="fade">
                                      <p:cBhvr>
                                        <p:cTn id="247" dur="500"/>
                                        <p:tgtEl>
                                          <p:spTgt spid="15"/>
                                        </p:tgtEl>
                                      </p:cBhvr>
                                    </p:animEffect>
                                    <p:set>
                                      <p:cBhvr>
                                        <p:cTn id="248" dur="1" fill="hold">
                                          <p:stCondLst>
                                            <p:cond delay="499"/>
                                          </p:stCondLst>
                                        </p:cTn>
                                        <p:tgtEl>
                                          <p:spTgt spid="15"/>
                                        </p:tgtEl>
                                        <p:attrNameLst>
                                          <p:attrName>style.visibility</p:attrName>
                                        </p:attrNameLst>
                                      </p:cBhvr>
                                      <p:to>
                                        <p:strVal val="hidden"/>
                                      </p:to>
                                    </p:set>
                                  </p:childTnLst>
                                </p:cTn>
                              </p:par>
                              <p:par>
                                <p:cTn id="249" presetID="10" presetClass="exit" presetSubtype="0" fill="hold" grpId="1" nodeType="withEffect">
                                  <p:stCondLst>
                                    <p:cond delay="0"/>
                                  </p:stCondLst>
                                  <p:childTnLst>
                                    <p:animEffect transition="out" filter="fade">
                                      <p:cBhvr>
                                        <p:cTn id="250" dur="500"/>
                                        <p:tgtEl>
                                          <p:spTgt spid="17"/>
                                        </p:tgtEl>
                                      </p:cBhvr>
                                    </p:animEffect>
                                    <p:set>
                                      <p:cBhvr>
                                        <p:cTn id="251" dur="1" fill="hold">
                                          <p:stCondLst>
                                            <p:cond delay="499"/>
                                          </p:stCondLst>
                                        </p:cTn>
                                        <p:tgtEl>
                                          <p:spTgt spid="17"/>
                                        </p:tgtEl>
                                        <p:attrNameLst>
                                          <p:attrName>style.visibility</p:attrName>
                                        </p:attrNameLst>
                                      </p:cBhvr>
                                      <p:to>
                                        <p:strVal val="hidden"/>
                                      </p:to>
                                    </p:set>
                                  </p:childTnLst>
                                </p:cTn>
                              </p:par>
                              <p:par>
                                <p:cTn id="252" presetID="10" presetClass="exit" presetSubtype="0" fill="hold" grpId="1" nodeType="withEffect">
                                  <p:stCondLst>
                                    <p:cond delay="0"/>
                                  </p:stCondLst>
                                  <p:childTnLst>
                                    <p:animEffect transition="out" filter="fade">
                                      <p:cBhvr>
                                        <p:cTn id="253" dur="500"/>
                                        <p:tgtEl>
                                          <p:spTgt spid="19"/>
                                        </p:tgtEl>
                                      </p:cBhvr>
                                    </p:animEffect>
                                    <p:set>
                                      <p:cBhvr>
                                        <p:cTn id="254" dur="1" fill="hold">
                                          <p:stCondLst>
                                            <p:cond delay="499"/>
                                          </p:stCondLst>
                                        </p:cTn>
                                        <p:tgtEl>
                                          <p:spTgt spid="19"/>
                                        </p:tgtEl>
                                        <p:attrNameLst>
                                          <p:attrName>style.visibility</p:attrName>
                                        </p:attrNameLst>
                                      </p:cBhvr>
                                      <p:to>
                                        <p:strVal val="hidden"/>
                                      </p:to>
                                    </p:set>
                                  </p:childTnLst>
                                </p:cTn>
                              </p:par>
                              <p:par>
                                <p:cTn id="255" presetID="10" presetClass="exit" presetSubtype="0" fill="hold" grpId="1" nodeType="withEffect">
                                  <p:stCondLst>
                                    <p:cond delay="0"/>
                                  </p:stCondLst>
                                  <p:childTnLst>
                                    <p:animEffect transition="out" filter="fade">
                                      <p:cBhvr>
                                        <p:cTn id="256" dur="500"/>
                                        <p:tgtEl>
                                          <p:spTgt spid="24"/>
                                        </p:tgtEl>
                                      </p:cBhvr>
                                    </p:animEffect>
                                    <p:set>
                                      <p:cBhvr>
                                        <p:cTn id="257" dur="1" fill="hold">
                                          <p:stCondLst>
                                            <p:cond delay="499"/>
                                          </p:stCondLst>
                                        </p:cTn>
                                        <p:tgtEl>
                                          <p:spTgt spid="24"/>
                                        </p:tgtEl>
                                        <p:attrNameLst>
                                          <p:attrName>style.visibility</p:attrName>
                                        </p:attrNameLst>
                                      </p:cBhvr>
                                      <p:to>
                                        <p:strVal val="hidden"/>
                                      </p:to>
                                    </p:set>
                                  </p:childTnLst>
                                </p:cTn>
                              </p:par>
                              <p:par>
                                <p:cTn id="258" presetID="10" presetClass="exit" presetSubtype="0" fill="hold" grpId="1" nodeType="withEffect">
                                  <p:stCondLst>
                                    <p:cond delay="0"/>
                                  </p:stCondLst>
                                  <p:childTnLst>
                                    <p:animEffect transition="out" filter="fade">
                                      <p:cBhvr>
                                        <p:cTn id="259" dur="500"/>
                                        <p:tgtEl>
                                          <p:spTgt spid="21"/>
                                        </p:tgtEl>
                                      </p:cBhvr>
                                    </p:animEffect>
                                    <p:set>
                                      <p:cBhvr>
                                        <p:cTn id="260" dur="1" fill="hold">
                                          <p:stCondLst>
                                            <p:cond delay="499"/>
                                          </p:stCondLst>
                                        </p:cTn>
                                        <p:tgtEl>
                                          <p:spTgt spid="21"/>
                                        </p:tgtEl>
                                        <p:attrNameLst>
                                          <p:attrName>style.visibility</p:attrName>
                                        </p:attrNameLst>
                                      </p:cBhvr>
                                      <p:to>
                                        <p:strVal val="hidden"/>
                                      </p:to>
                                    </p:set>
                                  </p:childTnLst>
                                </p:cTn>
                              </p:par>
                              <p:par>
                                <p:cTn id="261" presetID="10" presetClass="exit" presetSubtype="0" fill="hold" grpId="1" nodeType="withEffect">
                                  <p:stCondLst>
                                    <p:cond delay="0"/>
                                  </p:stCondLst>
                                  <p:childTnLst>
                                    <p:animEffect transition="out" filter="fade">
                                      <p:cBhvr>
                                        <p:cTn id="262" dur="500"/>
                                        <p:tgtEl>
                                          <p:spTgt spid="23"/>
                                        </p:tgtEl>
                                      </p:cBhvr>
                                    </p:animEffect>
                                    <p:set>
                                      <p:cBhvr>
                                        <p:cTn id="263" dur="1" fill="hold">
                                          <p:stCondLst>
                                            <p:cond delay="499"/>
                                          </p:stCondLst>
                                        </p:cTn>
                                        <p:tgtEl>
                                          <p:spTgt spid="23"/>
                                        </p:tgtEl>
                                        <p:attrNameLst>
                                          <p:attrName>style.visibility</p:attrName>
                                        </p:attrNameLst>
                                      </p:cBhvr>
                                      <p:to>
                                        <p:strVal val="hidden"/>
                                      </p:to>
                                    </p:set>
                                  </p:childTnLst>
                                </p:cTn>
                              </p:par>
                              <p:par>
                                <p:cTn id="264" presetID="10" presetClass="exit" presetSubtype="0" fill="hold" nodeType="withEffect">
                                  <p:stCondLst>
                                    <p:cond delay="0"/>
                                  </p:stCondLst>
                                  <p:childTnLst>
                                    <p:animEffect transition="out" filter="fade">
                                      <p:cBhvr>
                                        <p:cTn id="265" dur="500"/>
                                        <p:tgtEl>
                                          <p:spTgt spid="30"/>
                                        </p:tgtEl>
                                      </p:cBhvr>
                                    </p:animEffect>
                                    <p:set>
                                      <p:cBhvr>
                                        <p:cTn id="266" dur="1" fill="hold">
                                          <p:stCondLst>
                                            <p:cond delay="499"/>
                                          </p:stCondLst>
                                        </p:cTn>
                                        <p:tgtEl>
                                          <p:spTgt spid="30"/>
                                        </p:tgtEl>
                                        <p:attrNameLst>
                                          <p:attrName>style.visibility</p:attrName>
                                        </p:attrNameLst>
                                      </p:cBhvr>
                                      <p:to>
                                        <p:strVal val="hidden"/>
                                      </p:to>
                                    </p:set>
                                  </p:childTnLst>
                                </p:cTn>
                              </p:par>
                              <p:par>
                                <p:cTn id="267" presetID="10" presetClass="exit" presetSubtype="0" fill="hold" nodeType="withEffect">
                                  <p:stCondLst>
                                    <p:cond delay="0"/>
                                  </p:stCondLst>
                                  <p:childTnLst>
                                    <p:animEffect transition="out" filter="fade">
                                      <p:cBhvr>
                                        <p:cTn id="268" dur="500"/>
                                        <p:tgtEl>
                                          <p:spTgt spid="41"/>
                                        </p:tgtEl>
                                      </p:cBhvr>
                                    </p:animEffect>
                                    <p:set>
                                      <p:cBhvr>
                                        <p:cTn id="269" dur="1" fill="hold">
                                          <p:stCondLst>
                                            <p:cond delay="499"/>
                                          </p:stCondLst>
                                        </p:cTn>
                                        <p:tgtEl>
                                          <p:spTgt spid="41"/>
                                        </p:tgtEl>
                                        <p:attrNameLst>
                                          <p:attrName>style.visibility</p:attrName>
                                        </p:attrNameLst>
                                      </p:cBhvr>
                                      <p:to>
                                        <p:strVal val="hidden"/>
                                      </p:to>
                                    </p:set>
                                  </p:childTnLst>
                                </p:cTn>
                              </p:par>
                              <p:par>
                                <p:cTn id="270" presetID="10" presetClass="exit" presetSubtype="0" fill="hold" nodeType="withEffect">
                                  <p:stCondLst>
                                    <p:cond delay="0"/>
                                  </p:stCondLst>
                                  <p:childTnLst>
                                    <p:animEffect transition="out" filter="fade">
                                      <p:cBhvr>
                                        <p:cTn id="271" dur="500"/>
                                        <p:tgtEl>
                                          <p:spTgt spid="42"/>
                                        </p:tgtEl>
                                      </p:cBhvr>
                                    </p:animEffect>
                                    <p:set>
                                      <p:cBhvr>
                                        <p:cTn id="272" dur="1" fill="hold">
                                          <p:stCondLst>
                                            <p:cond delay="499"/>
                                          </p:stCondLst>
                                        </p:cTn>
                                        <p:tgtEl>
                                          <p:spTgt spid="42"/>
                                        </p:tgtEl>
                                        <p:attrNameLst>
                                          <p:attrName>style.visibility</p:attrName>
                                        </p:attrNameLst>
                                      </p:cBhvr>
                                      <p:to>
                                        <p:strVal val="hidden"/>
                                      </p:to>
                                    </p:set>
                                  </p:childTnLst>
                                </p:cTn>
                              </p:par>
                              <p:par>
                                <p:cTn id="273" presetID="10" presetClass="exit" presetSubtype="0" fill="hold" nodeType="withEffect">
                                  <p:stCondLst>
                                    <p:cond delay="0"/>
                                  </p:stCondLst>
                                  <p:childTnLst>
                                    <p:animEffect transition="out" filter="fade">
                                      <p:cBhvr>
                                        <p:cTn id="274" dur="500"/>
                                        <p:tgtEl>
                                          <p:spTgt spid="45"/>
                                        </p:tgtEl>
                                      </p:cBhvr>
                                    </p:animEffect>
                                    <p:set>
                                      <p:cBhvr>
                                        <p:cTn id="275" dur="1" fill="hold">
                                          <p:stCondLst>
                                            <p:cond delay="499"/>
                                          </p:stCondLst>
                                        </p:cTn>
                                        <p:tgtEl>
                                          <p:spTgt spid="45"/>
                                        </p:tgtEl>
                                        <p:attrNameLst>
                                          <p:attrName>style.visibility</p:attrName>
                                        </p:attrNameLst>
                                      </p:cBhvr>
                                      <p:to>
                                        <p:strVal val="hidden"/>
                                      </p:to>
                                    </p:set>
                                  </p:childTnLst>
                                </p:cTn>
                              </p:par>
                              <p:par>
                                <p:cTn id="276" presetID="10" presetClass="exit" presetSubtype="0" fill="hold" nodeType="withEffect">
                                  <p:stCondLst>
                                    <p:cond delay="0"/>
                                  </p:stCondLst>
                                  <p:childTnLst>
                                    <p:animEffect transition="out" filter="fade">
                                      <p:cBhvr>
                                        <p:cTn id="277" dur="500"/>
                                        <p:tgtEl>
                                          <p:spTgt spid="46"/>
                                        </p:tgtEl>
                                      </p:cBhvr>
                                    </p:animEffect>
                                    <p:set>
                                      <p:cBhvr>
                                        <p:cTn id="278" dur="1" fill="hold">
                                          <p:stCondLst>
                                            <p:cond delay="499"/>
                                          </p:stCondLst>
                                        </p:cTn>
                                        <p:tgtEl>
                                          <p:spTgt spid="46"/>
                                        </p:tgtEl>
                                        <p:attrNameLst>
                                          <p:attrName>style.visibility</p:attrName>
                                        </p:attrNameLst>
                                      </p:cBhvr>
                                      <p:to>
                                        <p:strVal val="hidden"/>
                                      </p:to>
                                    </p:set>
                                  </p:childTnLst>
                                </p:cTn>
                              </p:par>
                              <p:par>
                                <p:cTn id="279" presetID="10" presetClass="exit" presetSubtype="0" fill="hold" nodeType="withEffect">
                                  <p:stCondLst>
                                    <p:cond delay="0"/>
                                  </p:stCondLst>
                                  <p:childTnLst>
                                    <p:animEffect transition="out" filter="fade">
                                      <p:cBhvr>
                                        <p:cTn id="280" dur="500"/>
                                        <p:tgtEl>
                                          <p:spTgt spid="47"/>
                                        </p:tgtEl>
                                      </p:cBhvr>
                                    </p:animEffect>
                                    <p:set>
                                      <p:cBhvr>
                                        <p:cTn id="281" dur="1" fill="hold">
                                          <p:stCondLst>
                                            <p:cond delay="499"/>
                                          </p:stCondLst>
                                        </p:cTn>
                                        <p:tgtEl>
                                          <p:spTgt spid="47"/>
                                        </p:tgtEl>
                                        <p:attrNameLst>
                                          <p:attrName>style.visibility</p:attrName>
                                        </p:attrNameLst>
                                      </p:cBhvr>
                                      <p:to>
                                        <p:strVal val="hidden"/>
                                      </p:to>
                                    </p:set>
                                  </p:childTnLst>
                                </p:cTn>
                              </p:par>
                              <p:par>
                                <p:cTn id="282" presetID="10" presetClass="exit" presetSubtype="0" fill="hold" nodeType="withEffect">
                                  <p:stCondLst>
                                    <p:cond delay="0"/>
                                  </p:stCondLst>
                                  <p:childTnLst>
                                    <p:animEffect transition="out" filter="fade">
                                      <p:cBhvr>
                                        <p:cTn id="283" dur="500"/>
                                        <p:tgtEl>
                                          <p:spTgt spid="28"/>
                                        </p:tgtEl>
                                      </p:cBhvr>
                                    </p:animEffect>
                                    <p:set>
                                      <p:cBhvr>
                                        <p:cTn id="284" dur="1" fill="hold">
                                          <p:stCondLst>
                                            <p:cond delay="499"/>
                                          </p:stCondLst>
                                        </p:cTn>
                                        <p:tgtEl>
                                          <p:spTgt spid="28"/>
                                        </p:tgtEl>
                                        <p:attrNameLst>
                                          <p:attrName>style.visibility</p:attrName>
                                        </p:attrNameLst>
                                      </p:cBhvr>
                                      <p:to>
                                        <p:strVal val="hidden"/>
                                      </p:to>
                                    </p:set>
                                  </p:childTnLst>
                                </p:cTn>
                              </p:par>
                              <p:par>
                                <p:cTn id="285" presetID="10" presetClass="exit" presetSubtype="0" fill="hold" nodeType="withEffect">
                                  <p:stCondLst>
                                    <p:cond delay="0"/>
                                  </p:stCondLst>
                                  <p:childTnLst>
                                    <p:animEffect transition="out" filter="fade">
                                      <p:cBhvr>
                                        <p:cTn id="286" dur="500"/>
                                        <p:tgtEl>
                                          <p:spTgt spid="26"/>
                                        </p:tgtEl>
                                      </p:cBhvr>
                                    </p:animEffect>
                                    <p:set>
                                      <p:cBhvr>
                                        <p:cTn id="287" dur="1" fill="hold">
                                          <p:stCondLst>
                                            <p:cond delay="499"/>
                                          </p:stCondLst>
                                        </p:cTn>
                                        <p:tgtEl>
                                          <p:spTgt spid="26"/>
                                        </p:tgtEl>
                                        <p:attrNameLst>
                                          <p:attrName>style.visibility</p:attrName>
                                        </p:attrNameLst>
                                      </p:cBhvr>
                                      <p:to>
                                        <p:strVal val="hidden"/>
                                      </p:to>
                                    </p:set>
                                  </p:childTnLst>
                                </p:cTn>
                              </p:par>
                              <p:par>
                                <p:cTn id="288" presetID="10" presetClass="exit" presetSubtype="0" fill="hold" nodeType="withEffect">
                                  <p:stCondLst>
                                    <p:cond delay="0"/>
                                  </p:stCondLst>
                                  <p:childTnLst>
                                    <p:animEffect transition="out" filter="fade">
                                      <p:cBhvr>
                                        <p:cTn id="289" dur="500"/>
                                        <p:tgtEl>
                                          <p:spTgt spid="40"/>
                                        </p:tgtEl>
                                      </p:cBhvr>
                                    </p:animEffect>
                                    <p:set>
                                      <p:cBhvr>
                                        <p:cTn id="290" dur="1" fill="hold">
                                          <p:stCondLst>
                                            <p:cond delay="499"/>
                                          </p:stCondLst>
                                        </p:cTn>
                                        <p:tgtEl>
                                          <p:spTgt spid="40"/>
                                        </p:tgtEl>
                                        <p:attrNameLst>
                                          <p:attrName>style.visibility</p:attrName>
                                        </p:attrNameLst>
                                      </p:cBhvr>
                                      <p:to>
                                        <p:strVal val="hidden"/>
                                      </p:to>
                                    </p:set>
                                  </p:childTnLst>
                                </p:cTn>
                              </p:par>
                            </p:childTnLst>
                          </p:cTn>
                        </p:par>
                      </p:childTnLst>
                    </p:cTn>
                  </p:par>
                  <p:par>
                    <p:cTn id="291" fill="hold">
                      <p:stCondLst>
                        <p:cond delay="indefinite"/>
                      </p:stCondLst>
                      <p:childTnLst>
                        <p:par>
                          <p:cTn id="292" fill="hold">
                            <p:stCondLst>
                              <p:cond delay="0"/>
                            </p:stCondLst>
                            <p:childTnLst>
                              <p:par>
                                <p:cTn id="293" presetID="1" presetClass="entr" presetSubtype="0" fill="hold" grpId="0" nodeType="clickEffect">
                                  <p:stCondLst>
                                    <p:cond delay="0"/>
                                  </p:stCondLst>
                                  <p:childTnLst>
                                    <p:set>
                                      <p:cBhvr>
                                        <p:cTn id="29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55" grpId="0" animBg="1"/>
      <p:bldP spid="66" grpId="0" animBg="1"/>
      <p:bldP spid="66" grpId="1" animBg="1"/>
      <p:bldP spid="79" grpId="0"/>
      <p:bldP spid="2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71FE1-C1A4-4920-B794-E506984C9243}"/>
              </a:ext>
            </a:extLst>
          </p:cNvPr>
          <p:cNvSpPr>
            <a:spLocks noGrp="1"/>
          </p:cNvSpPr>
          <p:nvPr>
            <p:ph type="title"/>
          </p:nvPr>
        </p:nvSpPr>
        <p:spPr>
          <a:xfrm>
            <a:off x="216240" y="2815407"/>
            <a:ext cx="10515600" cy="1325563"/>
          </a:xfrm>
        </p:spPr>
        <p:txBody>
          <a:bodyPr/>
          <a:lstStyle/>
          <a:p>
            <a:r>
              <a:rPr lang="en-US" dirty="0"/>
              <a:t>CLANG/LLVM</a:t>
            </a:r>
            <a:br>
              <a:rPr lang="en-US" dirty="0"/>
            </a:br>
            <a:endParaRPr lang="en-US" dirty="0"/>
          </a:p>
        </p:txBody>
      </p:sp>
      <p:sp>
        <p:nvSpPr>
          <p:cNvPr id="6" name="TextBox 5">
            <a:extLst>
              <a:ext uri="{FF2B5EF4-FFF2-40B4-BE49-F238E27FC236}">
                <a16:creationId xmlns:a16="http://schemas.microsoft.com/office/drawing/2014/main" id="{B45A0BFB-2B04-480E-9AA5-8AB5468C0C20}"/>
              </a:ext>
            </a:extLst>
          </p:cNvPr>
          <p:cNvSpPr txBox="1"/>
          <p:nvPr/>
        </p:nvSpPr>
        <p:spPr>
          <a:xfrm>
            <a:off x="3657600" y="0"/>
            <a:ext cx="9296400" cy="71404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==27748==ERROR: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AddressSanitizer</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stack-use-after-scope on address 0x0055fc68 at pc 0x793d62de bp 0x0055fbf4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sp</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0x0055fbe8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WRITE of size 80 at 0x0055fc68 thread 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 0x793d62f6 in __</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asan_wrap_memset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d:\_work\5\s\llvm\projects\compiler-rt\lib\sanitizer_common\sanitizer_common_interceptors.inc:764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 0x77dd46e7  (C:\WINDOWS\SYSTEM32\ntdll.dll+0x4b2c46e7)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#2 0x77dd4ce1  (C:\WINDOWS\SYSTEM32\ntdll.dll+0x4b2c4ce1)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#3 0x75d408fe  (C:\WINDOWS\System32\KERNELBASE.dll+0x100f08fe)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#4 0xa5ada0 in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try_get_first_available_module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\internal\winapi_thunks.cpp:271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#5 0xa5ae99 in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try_get_function</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\internal\winapi_thunks.cpp:326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#6 0xa5b028 in __</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acrt_AppPolicyGetProcessTerminationMethodInternal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\internal\winapi_thunks.cpp:737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#7 0xa606ad in __</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acrt_get_process_end_policy</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\internal\win_policies.cpp:84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#8 0xa52dcb in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exit_or_terminate_process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\startup\exit.cpp:134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#9 0xa52da7 in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common_exit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\startup\exit.cpp:280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#10 0xa52fb6 in exit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minkernel</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crts</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ucrt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src</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appcrt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\startup\exit.cpp:293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#11 0xa2deb3 in _</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scrt_common_main_seh</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d:\agent\_work\2\s\src\vctools\crt\vcstartup\src\startup\exe_common.inl:295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#12 0x75ef6358  (C:\WINDOWS\System32\KERNEL32.DLL+0x6b816358)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#13 0x77df7a93  (C:\WINDOWS\SYSTEM32\ntdll.dll+0x4b2e7a93)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#14 0x77df7a63  (C:\WINDOWS\SYSTEM32\ntdll.dll+0x4b2e7a63)</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Address 0x0055fc68 is located in stack of thread T0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SUMMARY: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AddressSanitizer</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stack-use-after-scope d:\_work\5\s\llvm\projects\compiler-rt\lib\sanitizer_common\sanitizer_common_interceptors.inc:764 in __</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asan_wrap_memset</a:t>
            </a:r>
            <a:endPar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Shadow bytes around the buggy address: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0x300abf30: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0x300abf40: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0x300abf50: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0x300abf60: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0x300abf70: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=&gt;0x300abf80: 00 00 00 00 00 00 00 00 00 00 00 00 00[f8]00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0x300abf90: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0x300abfa0: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0x300abfb0: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0x300abfc0: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0x300abfd0: 00 00 00 00 00 00 00 00 00 00 00 00 00 00 00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Shadow byte legend (one shadow byte represents 8 application bytes):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Addressable:           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Partially addressable: 01 02 03 04 05 06 07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Heap left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Freed heap region: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fd</a:t>
            </a:r>
            <a:endPar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 left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 mid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 right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 after return:      f5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Stack use after scope:   f8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Global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f9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Global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init</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order:       f6</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Poisoned by user:        f7</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Container overflow:      fc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Array cookie:            ac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Intra object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bb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ASan</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internal: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fe</a:t>
            </a:r>
            <a:endPar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Left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alloca</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ca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Right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alloca</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redzone</a:t>
            </a:r>
            <a:r>
              <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800" b="0" i="0" u="none" strike="noStrike" kern="1200" cap="none" spc="0" normalizeH="0" baseline="0" noProof="0" dirty="0" err="1">
                <a:ln>
                  <a:noFill/>
                </a:ln>
                <a:solidFill>
                  <a:srgbClr val="FFFFFF"/>
                </a:solidFill>
                <a:effectLst/>
                <a:uLnTx/>
                <a:uFillTx/>
                <a:latin typeface="Consolas" panose="020B0609020204030204" pitchFamily="49" charset="0"/>
                <a:ea typeface="+mn-ea"/>
                <a:cs typeface="+mn-cs"/>
              </a:rPr>
              <a:t>cb</a:t>
            </a:r>
            <a:endParaRPr kumimoji="0" lang="en-US" sz="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alibri" panose="020F0502020204030204"/>
                <a:ea typeface="+mn-ea"/>
                <a:cs typeface="+mn-cs"/>
              </a:rPr>
              <a:t>  Shadow gap:              cc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==27748==ABORTING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73292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0DC0FAC-4620-4D70-BD36-55197B5CDFB5}"/>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E74CEE9F-68D7-4819-8397-77B9772ACE17}"/>
              </a:ext>
            </a:extLst>
          </p:cNvPr>
          <p:cNvPicPr>
            <a:picLocks noChangeAspect="1"/>
          </p:cNvPicPr>
          <p:nvPr/>
        </p:nvPicPr>
        <p:blipFill>
          <a:blip r:embed="rId2"/>
          <a:stretch>
            <a:fillRect/>
          </a:stretch>
        </p:blipFill>
        <p:spPr>
          <a:xfrm>
            <a:off x="3613225" y="95930"/>
            <a:ext cx="10817773" cy="6684887"/>
          </a:xfrm>
          <a:prstGeom prst="rect">
            <a:avLst/>
          </a:prstGeom>
        </p:spPr>
      </p:pic>
      <p:sp>
        <p:nvSpPr>
          <p:cNvPr id="2" name="TextBox 1">
            <a:extLst>
              <a:ext uri="{FF2B5EF4-FFF2-40B4-BE49-F238E27FC236}">
                <a16:creationId xmlns:a16="http://schemas.microsoft.com/office/drawing/2014/main" id="{45C4B008-C420-4FD5-AE9F-3DE879AFE3A6}"/>
              </a:ext>
            </a:extLst>
          </p:cNvPr>
          <p:cNvSpPr txBox="1"/>
          <p:nvPr/>
        </p:nvSpPr>
        <p:spPr>
          <a:xfrm>
            <a:off x="570895" y="3095171"/>
            <a:ext cx="2128762"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SNAPSHOT FILE</a:t>
            </a:r>
          </a:p>
        </p:txBody>
      </p:sp>
    </p:spTree>
    <p:extLst>
      <p:ext uri="{BB962C8B-B14F-4D97-AF65-F5344CB8AC3E}">
        <p14:creationId xmlns:p14="http://schemas.microsoft.com/office/powerpoint/2010/main" val="40210657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F55A4D-92E6-4050-9FC3-28AE8FD88979}"/>
              </a:ext>
            </a:extLst>
          </p:cNvPr>
          <p:cNvSpPr>
            <a:spLocks noGrp="1"/>
          </p:cNvSpPr>
          <p:nvPr>
            <p:ph type="title"/>
          </p:nvPr>
        </p:nvSpPr>
        <p:spPr>
          <a:xfrm>
            <a:off x="630249" y="1679598"/>
            <a:ext cx="5511800" cy="2215991"/>
          </a:xfrm>
        </p:spPr>
        <p:txBody>
          <a:bodyPr/>
          <a:lstStyle/>
          <a:p>
            <a:r>
              <a:rPr lang="en-US" dirty="0"/>
              <a:t>VS2019 Demo</a:t>
            </a:r>
            <a:br>
              <a:rPr lang="en-US" dirty="0"/>
            </a:br>
            <a:br>
              <a:rPr lang="en-US" dirty="0"/>
            </a:br>
            <a:r>
              <a:rPr lang="en-US" dirty="0"/>
              <a:t>VC++/</a:t>
            </a:r>
            <a:r>
              <a:rPr lang="en-US" dirty="0" err="1"/>
              <a:t>Asan</a:t>
            </a:r>
            <a:r>
              <a:rPr lang="en-US" dirty="0"/>
              <a:t>/Fuzzing </a:t>
            </a:r>
            <a:br>
              <a:rPr lang="en-US" dirty="0"/>
            </a:br>
            <a:endParaRPr lang="en-US" dirty="0"/>
          </a:p>
        </p:txBody>
      </p:sp>
    </p:spTree>
    <p:extLst>
      <p:ext uri="{BB962C8B-B14F-4D97-AF65-F5344CB8AC3E}">
        <p14:creationId xmlns:p14="http://schemas.microsoft.com/office/powerpoint/2010/main" val="51346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7846C-B596-4000-A46C-AE5A99A185AE}"/>
              </a:ext>
            </a:extLst>
          </p:cNvPr>
          <p:cNvSpPr>
            <a:spLocks noGrp="1"/>
          </p:cNvSpPr>
          <p:nvPr>
            <p:ph type="title"/>
          </p:nvPr>
        </p:nvSpPr>
        <p:spPr/>
        <p:txBody>
          <a:bodyPr/>
          <a:lstStyle/>
          <a:p>
            <a:r>
              <a:rPr lang="en-US" dirty="0"/>
              <a:t>Get started today</a:t>
            </a:r>
          </a:p>
        </p:txBody>
      </p:sp>
      <p:sp>
        <p:nvSpPr>
          <p:cNvPr id="3" name="Text Placeholder 2">
            <a:extLst>
              <a:ext uri="{FF2B5EF4-FFF2-40B4-BE49-F238E27FC236}">
                <a16:creationId xmlns:a16="http://schemas.microsoft.com/office/drawing/2014/main" id="{3D24F39C-7301-4C56-BCD5-07C422FB55F4}"/>
              </a:ext>
            </a:extLst>
          </p:cNvPr>
          <p:cNvSpPr>
            <a:spLocks noGrp="1"/>
          </p:cNvSpPr>
          <p:nvPr>
            <p:ph type="body" sz="quarter" idx="10"/>
          </p:nvPr>
        </p:nvSpPr>
        <p:spPr>
          <a:xfrm>
            <a:off x="3768605" y="2763848"/>
            <a:ext cx="11018520" cy="2499146"/>
          </a:xfrm>
        </p:spPr>
        <p:txBody>
          <a:bodyPr/>
          <a:lstStyle/>
          <a:p>
            <a:endParaRPr lang="en-US" dirty="0"/>
          </a:p>
          <a:p>
            <a:pPr marL="0" indent="0">
              <a:buNone/>
            </a:pPr>
            <a:r>
              <a:rPr lang="en-US" dirty="0">
                <a:solidFill>
                  <a:schemeClr val="tx1"/>
                </a:solidFill>
                <a:hlinkClick r:id="rId2">
                  <a:extLst>
                    <a:ext uri="{A12FA001-AC4F-418D-AE19-62706E023703}">
                      <ahyp:hlinkClr xmlns:ahyp="http://schemas.microsoft.com/office/drawing/2018/hyperlinkcolor" val="tx"/>
                    </a:ext>
                  </a:extLst>
                </a:hlinkClick>
              </a:rPr>
              <a:t>Fuzzing@Microsoft.com</a:t>
            </a:r>
            <a:endParaRPr lang="en-US" dirty="0">
              <a:solidFill>
                <a:schemeClr val="tx1"/>
              </a:solidFill>
            </a:endParaRPr>
          </a:p>
          <a:p>
            <a:pPr marL="0" indent="0">
              <a:buNone/>
            </a:pPr>
            <a:endParaRPr lang="en-US" dirty="0">
              <a:solidFill>
                <a:schemeClr val="tx1"/>
              </a:solidFill>
            </a:endParaRPr>
          </a:p>
          <a:p>
            <a:pPr marL="0" indent="0">
              <a:buNone/>
            </a:pPr>
            <a:endParaRPr lang="en-US" dirty="0">
              <a:solidFill>
                <a:schemeClr val="tx1"/>
              </a:solidFill>
            </a:endParaRPr>
          </a:p>
          <a:p>
            <a:pPr marL="0" indent="0">
              <a:buNone/>
            </a:pPr>
            <a:endParaRPr lang="en-US" dirty="0"/>
          </a:p>
        </p:txBody>
      </p:sp>
    </p:spTree>
    <p:extLst>
      <p:ext uri="{BB962C8B-B14F-4D97-AF65-F5344CB8AC3E}">
        <p14:creationId xmlns:p14="http://schemas.microsoft.com/office/powerpoint/2010/main" val="70447317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9EE0-572C-4912-BB3B-8439E1699E67}"/>
              </a:ext>
            </a:extLst>
          </p:cNvPr>
          <p:cNvSpPr>
            <a:spLocks noGrp="1"/>
          </p:cNvSpPr>
          <p:nvPr>
            <p:ph type="title"/>
          </p:nvPr>
        </p:nvSpPr>
        <p:spPr>
          <a:xfrm>
            <a:off x="584200" y="2979778"/>
            <a:ext cx="5511800" cy="553998"/>
          </a:xfrm>
        </p:spPr>
        <p:txBody>
          <a:bodyPr/>
          <a:lstStyle/>
          <a:p>
            <a:r>
              <a:rPr lang="en-US" dirty="0"/>
              <a:t>APPENDIX</a:t>
            </a:r>
          </a:p>
        </p:txBody>
      </p:sp>
      <p:sp>
        <p:nvSpPr>
          <p:cNvPr id="3" name="Text Placeholder 2">
            <a:extLst>
              <a:ext uri="{FF2B5EF4-FFF2-40B4-BE49-F238E27FC236}">
                <a16:creationId xmlns:a16="http://schemas.microsoft.com/office/drawing/2014/main" id="{1ABF58EB-4FE9-4573-AC85-72E2F33DC85B}"/>
              </a:ext>
            </a:extLst>
          </p:cNvPr>
          <p:cNvSpPr>
            <a:spLocks noGrp="1"/>
          </p:cNvSpPr>
          <p:nvPr>
            <p:ph type="body" sz="quarter" idx="12"/>
          </p:nvPr>
        </p:nvSpPr>
        <p:spPr>
          <a:xfrm>
            <a:off x="584200" y="3962400"/>
            <a:ext cx="9144000" cy="615553"/>
          </a:xfrm>
        </p:spPr>
        <p:txBody>
          <a:bodyPr/>
          <a:lstStyle/>
          <a:p>
            <a:r>
              <a:rPr lang="en-US" dirty="0"/>
              <a:t>Screen shots from the live demo</a:t>
            </a:r>
          </a:p>
          <a:p>
            <a:r>
              <a:rPr lang="en-US" dirty="0"/>
              <a:t>jradigan@Microsoft.com</a:t>
            </a:r>
          </a:p>
        </p:txBody>
      </p:sp>
    </p:spTree>
    <p:extLst>
      <p:ext uri="{BB962C8B-B14F-4D97-AF65-F5344CB8AC3E}">
        <p14:creationId xmlns:p14="http://schemas.microsoft.com/office/powerpoint/2010/main" val="720433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D581196-1907-4493-9AF6-6D7AC6472D9F}"/>
              </a:ext>
            </a:extLst>
          </p:cNvPr>
          <p:cNvSpPr>
            <a:spLocks noGrp="1"/>
          </p:cNvSpPr>
          <p:nvPr>
            <p:ph type="title"/>
          </p:nvPr>
        </p:nvSpPr>
        <p:spPr>
          <a:xfrm>
            <a:off x="217171" y="296822"/>
            <a:ext cx="11658600" cy="1107996"/>
          </a:xfrm>
        </p:spPr>
        <p:txBody>
          <a:bodyPr/>
          <a:lstStyle/>
          <a:p>
            <a:r>
              <a:rPr lang="en-US" dirty="0"/>
              <a:t>Snapshot file displayed with links back to MSRD service in the cloud.  One click from a IM notification.</a:t>
            </a:r>
          </a:p>
        </p:txBody>
      </p:sp>
      <p:pic>
        <p:nvPicPr>
          <p:cNvPr id="4" name="Picture 3">
            <a:extLst>
              <a:ext uri="{FF2B5EF4-FFF2-40B4-BE49-F238E27FC236}">
                <a16:creationId xmlns:a16="http://schemas.microsoft.com/office/drawing/2014/main" id="{C8A5609C-10A5-4EBF-9437-E8A574FF4CB9}"/>
              </a:ext>
            </a:extLst>
          </p:cNvPr>
          <p:cNvPicPr>
            <a:picLocks noChangeAspect="1"/>
          </p:cNvPicPr>
          <p:nvPr/>
        </p:nvPicPr>
        <p:blipFill>
          <a:blip r:embed="rId3"/>
          <a:stretch>
            <a:fillRect/>
          </a:stretch>
        </p:blipFill>
        <p:spPr>
          <a:xfrm>
            <a:off x="1845945" y="1612192"/>
            <a:ext cx="9237345" cy="5034353"/>
          </a:xfrm>
          <a:prstGeom prst="rect">
            <a:avLst/>
          </a:prstGeom>
          <a:noFill/>
        </p:spPr>
      </p:pic>
    </p:spTree>
    <p:extLst>
      <p:ext uri="{BB962C8B-B14F-4D97-AF65-F5344CB8AC3E}">
        <p14:creationId xmlns:p14="http://schemas.microsoft.com/office/powerpoint/2010/main" val="232234672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72FFEF6-0606-481F-A934-853F9F8F479F}"/>
              </a:ext>
            </a:extLst>
          </p:cNvPr>
          <p:cNvSpPr>
            <a:spLocks noGrp="1"/>
          </p:cNvSpPr>
          <p:nvPr>
            <p:ph type="title"/>
          </p:nvPr>
        </p:nvSpPr>
        <p:spPr>
          <a:xfrm>
            <a:off x="221189" y="307106"/>
            <a:ext cx="12557551" cy="1107996"/>
          </a:xfrm>
        </p:spPr>
        <p:txBody>
          <a:bodyPr/>
          <a:lstStyle/>
          <a:p>
            <a:r>
              <a:rPr lang="en-US" dirty="0"/>
              <a:t>Sent to 40 machines in MSRD in the cloud, automatically</a:t>
            </a:r>
            <a:br>
              <a:rPr lang="en-US" dirty="0"/>
            </a:br>
            <a:r>
              <a:rPr lang="en-US" dirty="0"/>
              <a:t>One click – see output pane.</a:t>
            </a:r>
          </a:p>
        </p:txBody>
      </p:sp>
      <p:pic>
        <p:nvPicPr>
          <p:cNvPr id="5" name="Picture 4">
            <a:extLst>
              <a:ext uri="{FF2B5EF4-FFF2-40B4-BE49-F238E27FC236}">
                <a16:creationId xmlns:a16="http://schemas.microsoft.com/office/drawing/2014/main" id="{A61535E1-8AEA-4AED-A0A9-3744B17C5067}"/>
              </a:ext>
            </a:extLst>
          </p:cNvPr>
          <p:cNvPicPr>
            <a:picLocks noChangeAspect="1"/>
          </p:cNvPicPr>
          <p:nvPr/>
        </p:nvPicPr>
        <p:blipFill>
          <a:blip r:embed="rId3"/>
          <a:stretch>
            <a:fillRect/>
          </a:stretch>
        </p:blipFill>
        <p:spPr>
          <a:xfrm>
            <a:off x="2090272" y="1787400"/>
            <a:ext cx="8468436" cy="4763494"/>
          </a:xfrm>
          <a:prstGeom prst="rect">
            <a:avLst/>
          </a:prstGeom>
          <a:noFill/>
        </p:spPr>
      </p:pic>
    </p:spTree>
    <p:extLst>
      <p:ext uri="{BB962C8B-B14F-4D97-AF65-F5344CB8AC3E}">
        <p14:creationId xmlns:p14="http://schemas.microsoft.com/office/powerpoint/2010/main" val="23894327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CEE554-2527-4219-82F1-1C4C04C48A29}"/>
              </a:ext>
            </a:extLst>
          </p:cNvPr>
          <p:cNvSpPr txBox="1">
            <a:spLocks/>
          </p:cNvSpPr>
          <p:nvPr/>
        </p:nvSpPr>
        <p:spPr>
          <a:xfrm>
            <a:off x="2697203" y="3152001"/>
            <a:ext cx="7404445"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FFFFFF"/>
                    </a:gs>
                    <a:gs pos="100000">
                      <a:srgbClr val="FFFFFF"/>
                    </a:gs>
                  </a:gsLst>
                  <a:lin ang="5400000" scaled="0"/>
                </a:gradFill>
                <a:effectLst/>
                <a:uLnTx/>
                <a:uFillTx/>
                <a:latin typeface="Segoe UI Semibold"/>
                <a:ea typeface="+mn-ea"/>
                <a:cs typeface="Segoe UI" pitchFamily="34" charset="0"/>
              </a:rPr>
              <a:t>Thank you Konstantin Serebryany </a:t>
            </a:r>
          </a:p>
        </p:txBody>
      </p:sp>
    </p:spTree>
    <p:extLst>
      <p:ext uri="{BB962C8B-B14F-4D97-AF65-F5344CB8AC3E}">
        <p14:creationId xmlns:p14="http://schemas.microsoft.com/office/powerpoint/2010/main" val="1098052548"/>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E978A76-36AF-4BB1-93CA-20342F2AB731}"/>
              </a:ext>
            </a:extLst>
          </p:cNvPr>
          <p:cNvSpPr>
            <a:spLocks noGrp="1"/>
          </p:cNvSpPr>
          <p:nvPr>
            <p:ph type="title"/>
          </p:nvPr>
        </p:nvSpPr>
        <p:spPr>
          <a:xfrm>
            <a:off x="584025" y="2875002"/>
            <a:ext cx="4161981" cy="1107996"/>
          </a:xfrm>
        </p:spPr>
        <p:txBody>
          <a:bodyPr/>
          <a:lstStyle/>
          <a:p>
            <a:r>
              <a:rPr lang="en-US" dirty="0"/>
              <a:t>Found 5 unique memory safety bugs</a:t>
            </a:r>
          </a:p>
        </p:txBody>
      </p:sp>
      <p:pic>
        <p:nvPicPr>
          <p:cNvPr id="2" name="Picture 1">
            <a:extLst>
              <a:ext uri="{FF2B5EF4-FFF2-40B4-BE49-F238E27FC236}">
                <a16:creationId xmlns:a16="http://schemas.microsoft.com/office/drawing/2014/main" id="{DAEECCEF-195E-4790-A73E-08224E815521}"/>
              </a:ext>
            </a:extLst>
          </p:cNvPr>
          <p:cNvPicPr>
            <a:picLocks noChangeAspect="1"/>
          </p:cNvPicPr>
          <p:nvPr/>
        </p:nvPicPr>
        <p:blipFill>
          <a:blip r:embed="rId3"/>
          <a:stretch>
            <a:fillRect/>
          </a:stretch>
        </p:blipFill>
        <p:spPr>
          <a:xfrm>
            <a:off x="4876800" y="960717"/>
            <a:ext cx="7765312" cy="4795079"/>
          </a:xfrm>
          <a:prstGeom prst="rect">
            <a:avLst/>
          </a:prstGeom>
          <a:noFill/>
        </p:spPr>
      </p:pic>
    </p:spTree>
    <p:extLst>
      <p:ext uri="{BB962C8B-B14F-4D97-AF65-F5344CB8AC3E}">
        <p14:creationId xmlns:p14="http://schemas.microsoft.com/office/powerpoint/2010/main" val="304861310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CA6A89-D27E-460E-9A4A-4FAB6777D73A}"/>
              </a:ext>
            </a:extLst>
          </p:cNvPr>
          <p:cNvSpPr>
            <a:spLocks noGrp="1"/>
          </p:cNvSpPr>
          <p:nvPr>
            <p:ph type="title"/>
          </p:nvPr>
        </p:nvSpPr>
        <p:spPr>
          <a:xfrm>
            <a:off x="155400" y="354329"/>
            <a:ext cx="11234595" cy="1107996"/>
          </a:xfrm>
        </p:spPr>
        <p:txBody>
          <a:bodyPr/>
          <a:lstStyle/>
          <a:p>
            <a:r>
              <a:rPr lang="en-US" dirty="0"/>
              <a:t>Up in remote debugging, stopped at main. In ONE click from the snapshot file!</a:t>
            </a:r>
          </a:p>
        </p:txBody>
      </p:sp>
      <p:pic>
        <p:nvPicPr>
          <p:cNvPr id="4" name="Picture 3">
            <a:extLst>
              <a:ext uri="{FF2B5EF4-FFF2-40B4-BE49-F238E27FC236}">
                <a16:creationId xmlns:a16="http://schemas.microsoft.com/office/drawing/2014/main" id="{0999B5E0-875F-4842-B3F4-C068B61146D2}"/>
              </a:ext>
            </a:extLst>
          </p:cNvPr>
          <p:cNvPicPr>
            <a:picLocks noChangeAspect="1"/>
          </p:cNvPicPr>
          <p:nvPr/>
        </p:nvPicPr>
        <p:blipFill>
          <a:blip r:embed="rId2"/>
          <a:stretch>
            <a:fillRect/>
          </a:stretch>
        </p:blipFill>
        <p:spPr>
          <a:xfrm>
            <a:off x="2088280" y="1640027"/>
            <a:ext cx="9149315" cy="4917757"/>
          </a:xfrm>
          <a:prstGeom prst="rect">
            <a:avLst/>
          </a:prstGeom>
          <a:noFill/>
        </p:spPr>
      </p:pic>
    </p:spTree>
    <p:extLst>
      <p:ext uri="{BB962C8B-B14F-4D97-AF65-F5344CB8AC3E}">
        <p14:creationId xmlns:p14="http://schemas.microsoft.com/office/powerpoint/2010/main" val="220725292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3B4729D-1E85-4392-8681-6DE685ACA03E}"/>
              </a:ext>
            </a:extLst>
          </p:cNvPr>
          <p:cNvSpPr>
            <a:spLocks noGrp="1"/>
          </p:cNvSpPr>
          <p:nvPr>
            <p:ph type="title"/>
          </p:nvPr>
        </p:nvSpPr>
        <p:spPr>
          <a:xfrm>
            <a:off x="201294" y="181287"/>
            <a:ext cx="11990705" cy="1723549"/>
          </a:xfrm>
        </p:spPr>
        <p:txBody>
          <a:bodyPr/>
          <a:lstStyle/>
          <a:p>
            <a:r>
              <a:rPr lang="en-US" dirty="0"/>
              <a:t>Ran the repro on the machine in the cloud from one click in the snapshot</a:t>
            </a:r>
          </a:p>
        </p:txBody>
      </p:sp>
      <p:pic>
        <p:nvPicPr>
          <p:cNvPr id="2" name="Picture 1">
            <a:extLst>
              <a:ext uri="{FF2B5EF4-FFF2-40B4-BE49-F238E27FC236}">
                <a16:creationId xmlns:a16="http://schemas.microsoft.com/office/drawing/2014/main" id="{29E7E2A3-ACEB-4689-930B-4B2B020C1396}"/>
              </a:ext>
            </a:extLst>
          </p:cNvPr>
          <p:cNvPicPr>
            <a:picLocks noChangeAspect="1"/>
          </p:cNvPicPr>
          <p:nvPr/>
        </p:nvPicPr>
        <p:blipFill>
          <a:blip r:embed="rId2"/>
          <a:stretch>
            <a:fillRect/>
          </a:stretch>
        </p:blipFill>
        <p:spPr>
          <a:xfrm>
            <a:off x="1853565" y="1371600"/>
            <a:ext cx="8826502" cy="4766310"/>
          </a:xfrm>
          <a:prstGeom prst="rect">
            <a:avLst/>
          </a:prstGeom>
          <a:noFill/>
        </p:spPr>
      </p:pic>
    </p:spTree>
    <p:extLst>
      <p:ext uri="{BB962C8B-B14F-4D97-AF65-F5344CB8AC3E}">
        <p14:creationId xmlns:p14="http://schemas.microsoft.com/office/powerpoint/2010/main" val="886085747"/>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3C39BE0-8FE7-4452-A692-D8B4CC79E790}"/>
              </a:ext>
            </a:extLst>
          </p:cNvPr>
          <p:cNvSpPr>
            <a:spLocks noGrp="1"/>
          </p:cNvSpPr>
          <p:nvPr>
            <p:ph type="title"/>
          </p:nvPr>
        </p:nvSpPr>
        <p:spPr>
          <a:xfrm>
            <a:off x="126825" y="-75580"/>
            <a:ext cx="5502450" cy="1107996"/>
          </a:xfrm>
        </p:spPr>
        <p:txBody>
          <a:bodyPr/>
          <a:lstStyle/>
          <a:p>
            <a:r>
              <a:rPr lang="en-US" dirty="0"/>
              <a:t>MSRD –  fuzzing stats</a:t>
            </a:r>
          </a:p>
        </p:txBody>
      </p:sp>
      <p:pic>
        <p:nvPicPr>
          <p:cNvPr id="4" name="Picture 3" descr="A screenshot of a social media post&#10;&#10;Description automatically generated">
            <a:extLst>
              <a:ext uri="{FF2B5EF4-FFF2-40B4-BE49-F238E27FC236}">
                <a16:creationId xmlns:a16="http://schemas.microsoft.com/office/drawing/2014/main" id="{46787688-3467-44B0-B6C0-F2CEDBFC660B}"/>
              </a:ext>
            </a:extLst>
          </p:cNvPr>
          <p:cNvPicPr>
            <a:picLocks noChangeAspect="1"/>
          </p:cNvPicPr>
          <p:nvPr/>
        </p:nvPicPr>
        <p:blipFill>
          <a:blip r:embed="rId2"/>
          <a:stretch>
            <a:fillRect/>
          </a:stretch>
        </p:blipFill>
        <p:spPr>
          <a:xfrm>
            <a:off x="1925955" y="1032416"/>
            <a:ext cx="8241030" cy="5562694"/>
          </a:xfrm>
          <a:prstGeom prst="rect">
            <a:avLst/>
          </a:prstGeom>
          <a:noFill/>
        </p:spPr>
      </p:pic>
      <p:sp>
        <p:nvSpPr>
          <p:cNvPr id="5" name="Arrow: Right 4">
            <a:extLst>
              <a:ext uri="{FF2B5EF4-FFF2-40B4-BE49-F238E27FC236}">
                <a16:creationId xmlns:a16="http://schemas.microsoft.com/office/drawing/2014/main" id="{244F4395-E5B3-4D39-A6B8-8A4365C2A24B}"/>
              </a:ext>
            </a:extLst>
          </p:cNvPr>
          <p:cNvSpPr/>
          <p:nvPr/>
        </p:nvSpPr>
        <p:spPr bwMode="auto">
          <a:xfrm>
            <a:off x="3380509" y="4641273"/>
            <a:ext cx="1253837" cy="58881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543255989"/>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156CD0-C249-48B2-B7F2-B1F8BA9D6027}"/>
              </a:ext>
            </a:extLst>
          </p:cNvPr>
          <p:cNvPicPr>
            <a:picLocks noChangeAspect="1"/>
          </p:cNvPicPr>
          <p:nvPr/>
        </p:nvPicPr>
        <p:blipFill>
          <a:blip r:embed="rId2"/>
          <a:stretch>
            <a:fillRect/>
          </a:stretch>
        </p:blipFill>
        <p:spPr>
          <a:xfrm>
            <a:off x="3702785" y="308918"/>
            <a:ext cx="8489215" cy="5955957"/>
          </a:xfrm>
          <a:prstGeom prst="rect">
            <a:avLst/>
          </a:prstGeom>
        </p:spPr>
      </p:pic>
    </p:spTree>
    <p:extLst>
      <p:ext uri="{BB962C8B-B14F-4D97-AF65-F5344CB8AC3E}">
        <p14:creationId xmlns:p14="http://schemas.microsoft.com/office/powerpoint/2010/main" val="37270099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5">
            <a:extLst>
              <a:ext uri="{FF2B5EF4-FFF2-40B4-BE49-F238E27FC236}">
                <a16:creationId xmlns:a16="http://schemas.microsoft.com/office/drawing/2014/main" id="{369758DC-1714-400A-8B1F-F44AA7F812A5}"/>
              </a:ext>
            </a:extLst>
          </p:cNvPr>
          <p:cNvSpPr txBox="1">
            <a:spLocks/>
          </p:cNvSpPr>
          <p:nvPr/>
        </p:nvSpPr>
        <p:spPr>
          <a:xfrm>
            <a:off x="319272" y="1952713"/>
            <a:ext cx="11018520" cy="2308324"/>
          </a:xfrm>
          <a:prstGeom prst="rect">
            <a:avLst/>
          </a:prstGeom>
        </p:spPr>
        <p:txBody>
          <a:bodyPr wrap="square">
            <a:normAutofit fontScale="92500" lnSpcReduction="10000"/>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panose="020B0402040204020203" pitchFamily="34" charset="0"/>
                <a:ea typeface="+mn-ea"/>
                <a:cs typeface="Segoe UI Semilight" panose="020B0402040204020203" pitchFamily="34" charset="0"/>
              </a:rPr>
              <a:t>CORECTNESS</a:t>
            </a:r>
          </a:p>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panose="020B0402040204020203" pitchFamily="34" charset="0"/>
                <a:ea typeface="+mn-ea"/>
                <a:cs typeface="Segoe UI Semilight" panose="020B0402040204020203" pitchFamily="34" charset="0"/>
              </a:rPr>
              <a:t>ASAN</a:t>
            </a:r>
          </a:p>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4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panose="020B0402040204020203" pitchFamily="34" charset="0"/>
                <a:ea typeface="+mn-ea"/>
                <a:cs typeface="Segoe UI Semilight" panose="020B0402040204020203" pitchFamily="34" charset="0"/>
              </a:rPr>
              <a:t>DEVELOPMENT</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93485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20821-54AC-42BA-931D-263DA4C55EA9}"/>
              </a:ext>
            </a:extLst>
          </p:cNvPr>
          <p:cNvSpPr>
            <a:spLocks noGrp="1"/>
          </p:cNvSpPr>
          <p:nvPr>
            <p:ph type="title"/>
          </p:nvPr>
        </p:nvSpPr>
        <p:spPr>
          <a:xfrm>
            <a:off x="655145" y="449413"/>
            <a:ext cx="9144000" cy="553998"/>
          </a:xfrm>
        </p:spPr>
        <p:txBody>
          <a:bodyPr/>
          <a:lstStyle/>
          <a:p>
            <a:r>
              <a:rPr lang="en-US" dirty="0"/>
              <a:t>Correctness</a:t>
            </a:r>
          </a:p>
        </p:txBody>
      </p:sp>
      <p:sp>
        <p:nvSpPr>
          <p:cNvPr id="4" name="Text Placeholder 5">
            <a:extLst>
              <a:ext uri="{FF2B5EF4-FFF2-40B4-BE49-F238E27FC236}">
                <a16:creationId xmlns:a16="http://schemas.microsoft.com/office/drawing/2014/main" id="{3205FB19-1E42-404A-9A64-E69D14EA9A01}"/>
              </a:ext>
            </a:extLst>
          </p:cNvPr>
          <p:cNvSpPr txBox="1">
            <a:spLocks/>
          </p:cNvSpPr>
          <p:nvPr/>
        </p:nvSpPr>
        <p:spPr>
          <a:xfrm>
            <a:off x="510668" y="2892618"/>
            <a:ext cx="11018520" cy="2308324"/>
          </a:xfrm>
          <a:prstGeom prst="rect">
            <a:avLst/>
          </a:prstGeom>
        </p:spPr>
        <p:txBody>
          <a:bodyPr wrap="square">
            <a:norm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panose="020B0402040204020203" pitchFamily="34" charset="0"/>
                <a:ea typeface="+mn-ea"/>
                <a:cs typeface="Segoe UI Semilight" panose="020B0402040204020203" pitchFamily="34" charset="0"/>
              </a:rPr>
              <a:t>Why is it confusing ?</a:t>
            </a:r>
          </a:p>
        </p:txBody>
      </p:sp>
    </p:spTree>
    <p:extLst>
      <p:ext uri="{BB962C8B-B14F-4D97-AF65-F5344CB8AC3E}">
        <p14:creationId xmlns:p14="http://schemas.microsoft.com/office/powerpoint/2010/main" val="3084402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9F106E-1053-4603-ACE0-EFEE6B99AA06}"/>
              </a:ext>
            </a:extLst>
          </p:cNvPr>
          <p:cNvPicPr>
            <a:picLocks noChangeAspect="1"/>
          </p:cNvPicPr>
          <p:nvPr/>
        </p:nvPicPr>
        <p:blipFill>
          <a:blip r:embed="rId2"/>
          <a:stretch>
            <a:fillRect/>
          </a:stretch>
        </p:blipFill>
        <p:spPr>
          <a:xfrm>
            <a:off x="355600" y="226958"/>
            <a:ext cx="11480800" cy="6404083"/>
          </a:xfrm>
          <a:prstGeom prst="rect">
            <a:avLst/>
          </a:prstGeom>
        </p:spPr>
      </p:pic>
    </p:spTree>
    <p:extLst>
      <p:ext uri="{BB962C8B-B14F-4D97-AF65-F5344CB8AC3E}">
        <p14:creationId xmlns:p14="http://schemas.microsoft.com/office/powerpoint/2010/main" val="195735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4E6EF4-390B-478B-95ED-B2C3921EDD52}"/>
              </a:ext>
            </a:extLst>
          </p:cNvPr>
          <p:cNvPicPr>
            <a:picLocks noChangeAspect="1"/>
          </p:cNvPicPr>
          <p:nvPr/>
        </p:nvPicPr>
        <p:blipFill>
          <a:blip r:embed="rId2"/>
          <a:stretch>
            <a:fillRect/>
          </a:stretch>
        </p:blipFill>
        <p:spPr>
          <a:xfrm>
            <a:off x="3304381" y="430590"/>
            <a:ext cx="11698552" cy="4149524"/>
          </a:xfrm>
          <a:prstGeom prst="rect">
            <a:avLst/>
          </a:prstGeom>
        </p:spPr>
      </p:pic>
      <p:pic>
        <p:nvPicPr>
          <p:cNvPr id="3" name="Picture 2">
            <a:extLst>
              <a:ext uri="{FF2B5EF4-FFF2-40B4-BE49-F238E27FC236}">
                <a16:creationId xmlns:a16="http://schemas.microsoft.com/office/drawing/2014/main" id="{32320B30-A364-4CBB-AD38-7233A54737FE}"/>
              </a:ext>
            </a:extLst>
          </p:cNvPr>
          <p:cNvPicPr>
            <a:picLocks noChangeAspect="1"/>
          </p:cNvPicPr>
          <p:nvPr/>
        </p:nvPicPr>
        <p:blipFill>
          <a:blip r:embed="rId3"/>
          <a:stretch>
            <a:fillRect/>
          </a:stretch>
        </p:blipFill>
        <p:spPr>
          <a:xfrm>
            <a:off x="3304381" y="5215628"/>
            <a:ext cx="2093661" cy="1398047"/>
          </a:xfrm>
          <a:prstGeom prst="rect">
            <a:avLst/>
          </a:prstGeom>
        </p:spPr>
      </p:pic>
      <p:sp>
        <p:nvSpPr>
          <p:cNvPr id="4" name="TextBox 3">
            <a:extLst>
              <a:ext uri="{FF2B5EF4-FFF2-40B4-BE49-F238E27FC236}">
                <a16:creationId xmlns:a16="http://schemas.microsoft.com/office/drawing/2014/main" id="{6F1F91F2-6933-4CB2-B065-AC2634C8DA92}"/>
              </a:ext>
            </a:extLst>
          </p:cNvPr>
          <p:cNvSpPr txBox="1"/>
          <p:nvPr/>
        </p:nvSpPr>
        <p:spPr>
          <a:xfrm>
            <a:off x="875695" y="2075543"/>
            <a:ext cx="1114088"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Windows </a:t>
            </a:r>
          </a:p>
        </p:txBody>
      </p:sp>
      <p:sp>
        <p:nvSpPr>
          <p:cNvPr id="5" name="TextBox 4">
            <a:extLst>
              <a:ext uri="{FF2B5EF4-FFF2-40B4-BE49-F238E27FC236}">
                <a16:creationId xmlns:a16="http://schemas.microsoft.com/office/drawing/2014/main" id="{E040702B-A21D-4F3E-B578-6AA49CF7B429}"/>
              </a:ext>
            </a:extLst>
          </p:cNvPr>
          <p:cNvSpPr txBox="1"/>
          <p:nvPr/>
        </p:nvSpPr>
        <p:spPr>
          <a:xfrm>
            <a:off x="1066452" y="5695596"/>
            <a:ext cx="732573" cy="307777"/>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Linux  </a:t>
            </a:r>
          </a:p>
        </p:txBody>
      </p:sp>
    </p:spTree>
    <p:extLst>
      <p:ext uri="{BB962C8B-B14F-4D97-AF65-F5344CB8AC3E}">
        <p14:creationId xmlns:p14="http://schemas.microsoft.com/office/powerpoint/2010/main" val="2959506185"/>
      </p:ext>
    </p:extLst>
  </p:cSld>
  <p:clrMapOvr>
    <a:masterClrMapping/>
  </p:clrMapOvr>
  <p:transition>
    <p:fade/>
  </p:transition>
</p:sld>
</file>

<file path=ppt/theme/theme1.xml><?xml version="1.0" encoding="utf-8"?>
<a:theme xmlns:a="http://schemas.openxmlformats.org/drawingml/2006/main" name="WHITE TEMPLATE">
  <a:themeElements>
    <a:clrScheme name="Visual Studio 2019 Launch">
      <a:dk1>
        <a:srgbClr val="1A1A1A"/>
      </a:dk1>
      <a:lt1>
        <a:srgbClr val="FFFFFF"/>
      </a:lt1>
      <a:dk2>
        <a:srgbClr val="0D0D0D"/>
      </a:dk2>
      <a:lt2>
        <a:srgbClr val="E6E6E6"/>
      </a:lt2>
      <a:accent1>
        <a:srgbClr val="5C2D91"/>
      </a:accent1>
      <a:accent2>
        <a:srgbClr val="0078D4"/>
      </a:accent2>
      <a:accent3>
        <a:srgbClr val="00BCF2"/>
      </a:accent3>
      <a:accent4>
        <a:srgbClr val="BAD80A"/>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VisualStudio2019Launch_Template_V5.potx  -  Read-Only" id="{C673BA66-0B91-440D-B7F5-C236F86370FA}" vid="{602D3CB8-8B15-4D15-A6DA-3A05F61B7092}"/>
    </a:ext>
  </a:extLst>
</a:theme>
</file>

<file path=ppt/theme/theme2.xml><?xml version="1.0" encoding="utf-8"?>
<a:theme xmlns:a="http://schemas.openxmlformats.org/drawingml/2006/main" name="SOFT BLACK TEMPLATE">
  <a:themeElements>
    <a:clrScheme name="Visual Studio 2019 Launch">
      <a:dk1>
        <a:srgbClr val="1A1A1A"/>
      </a:dk1>
      <a:lt1>
        <a:srgbClr val="FFFFFF"/>
      </a:lt1>
      <a:dk2>
        <a:srgbClr val="0D0D0D"/>
      </a:dk2>
      <a:lt2>
        <a:srgbClr val="E6E6E6"/>
      </a:lt2>
      <a:accent1>
        <a:srgbClr val="5C2D91"/>
      </a:accent1>
      <a:accent2>
        <a:srgbClr val="0078D4"/>
      </a:accent2>
      <a:accent3>
        <a:srgbClr val="00BCF2"/>
      </a:accent3>
      <a:accent4>
        <a:srgbClr val="BAD80A"/>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VisualStudio2019Launch_Template_V5.potx  -  Read-Only" id="{C673BA66-0B91-440D-B7F5-C236F86370FA}" vid="{F3B847CD-D9F4-4834-BDBC-BF49AFC6DEB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80DE867983EA46A0E45C11462D273D" ma:contentTypeVersion="13" ma:contentTypeDescription="Create a new document." ma:contentTypeScope="" ma:versionID="884825e4b9f8d8ed3a281bf2bd4bcd3e">
  <xsd:schema xmlns:xsd="http://www.w3.org/2001/XMLSchema" xmlns:xs="http://www.w3.org/2001/XMLSchema" xmlns:p="http://schemas.microsoft.com/office/2006/metadata/properties" xmlns:ns3="7c5df88d-9627-4d73-b9b1-4b9061736a09" xmlns:ns4="f4b18df4-c9bc-4628-8ed5-c6be0e3191a0" targetNamespace="http://schemas.microsoft.com/office/2006/metadata/properties" ma:root="true" ma:fieldsID="da631c788e717a980f7712a4662f7b5b" ns3:_="" ns4:_="">
    <xsd:import namespace="7c5df88d-9627-4d73-b9b1-4b9061736a09"/>
    <xsd:import namespace="f4b18df4-c9bc-4628-8ed5-c6be0e3191a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3:LastSharedByUser" minOccurs="0"/>
                <xsd:element ref="ns3:LastSharedByTime"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5df88d-9627-4d73-b9b1-4b9061736a0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f4b18df4-c9bc-4628-8ed5-c6be0e3191a0"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1D8AA9E-241C-45A9-9A2C-A27755A0A4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5df88d-9627-4d73-b9b1-4b9061736a09"/>
    <ds:schemaRef ds:uri="f4b18df4-c9bc-4628-8ed5-c6be0e3191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F22723-EFAD-4F32-AF64-BFC1C2FD0A53}">
  <ds:schemaRefs>
    <ds:schemaRef ds:uri="http://schemas.microsoft.com/sharepoint/v3/contenttype/forms"/>
  </ds:schemaRefs>
</ds:datastoreItem>
</file>

<file path=customXml/itemProps3.xml><?xml version="1.0" encoding="utf-8"?>
<ds:datastoreItem xmlns:ds="http://schemas.openxmlformats.org/officeDocument/2006/customXml" ds:itemID="{3CEA1684-0545-43C6-99E8-E94057761B7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TotalTime>
  <Words>3232</Words>
  <Application>Microsoft Office PowerPoint</Application>
  <PresentationFormat>Widescreen</PresentationFormat>
  <Paragraphs>500</Paragraphs>
  <Slides>54</Slides>
  <Notes>11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54</vt:i4>
      </vt:variant>
    </vt:vector>
  </HeadingPairs>
  <TitlesOfParts>
    <vt:vector size="66" baseType="lpstr">
      <vt:lpstr>Arial</vt:lpstr>
      <vt:lpstr>Calibri</vt:lpstr>
      <vt:lpstr>Consolas</vt:lpstr>
      <vt:lpstr>Courier New</vt:lpstr>
      <vt:lpstr>Lucida Console</vt:lpstr>
      <vt:lpstr>Segoe UI</vt:lpstr>
      <vt:lpstr>Segoe UI Light</vt:lpstr>
      <vt:lpstr>Segoe UI Semibold</vt:lpstr>
      <vt:lpstr>Segoe UI Semilight</vt:lpstr>
      <vt:lpstr>Wingdings</vt:lpstr>
      <vt:lpstr>WHITE TEMPLATE</vt:lpstr>
      <vt:lpstr>SOFT BLACK TEMPLATE</vt:lpstr>
      <vt:lpstr>Address Sanitizer + Fuzzing + VS2019</vt:lpstr>
      <vt:lpstr>Memory safety - continues to dominate</vt:lpstr>
      <vt:lpstr>Sanitizers + fuzzing</vt:lpstr>
      <vt:lpstr>PowerPoint Presentation</vt:lpstr>
      <vt:lpstr>PowerPoint Presentation</vt:lpstr>
      <vt:lpstr>PowerPoint Presentation</vt:lpstr>
      <vt:lpstr>Correctness</vt:lpstr>
      <vt:lpstr>PowerPoint Presentation</vt:lpstr>
      <vt:lpstr>PowerPoint Presentation</vt:lpstr>
      <vt:lpstr>Correctness - core issues thwarting analysis</vt:lpstr>
      <vt:lpstr>                Pointers                                 Types</vt:lpstr>
      <vt:lpstr>Basics – Object and VTable</vt:lpstr>
      <vt:lpstr>Core issue in C++ program analysis </vt:lpstr>
      <vt:lpstr>Address Sanitizer – eliminates the cycle</vt:lpstr>
      <vt:lpstr>Address Sanitizer </vt:lpstr>
      <vt:lpstr>“Secure by Coincidence”</vt:lpstr>
      <vt:lpstr>A Shadow Byte </vt:lpstr>
      <vt:lpstr>One Shadow Byte – describing 8-bytes</vt:lpstr>
      <vt:lpstr>Simplified Code Generation</vt:lpstr>
      <vt:lpstr>Two variables on the stack</vt:lpstr>
      <vt:lpstr>ASan Runtime  </vt:lpstr>
      <vt:lpstr>PowerPoint Presentation</vt:lpstr>
      <vt:lpstr>Address Sanitizer</vt:lpstr>
      <vt:lpstr>C++ COM + Address Sanitizer     Compiler auto generates _event dispatching methods  Specify a number of “hooks” called when “_raise”  </vt:lpstr>
      <vt:lpstr>PowerPoint Presentation</vt:lpstr>
      <vt:lpstr>Fuzzing</vt:lpstr>
      <vt:lpstr>PowerPoint Presentation</vt:lpstr>
      <vt:lpstr>Asan + fuzzing </vt:lpstr>
      <vt:lpstr>Fuzzing </vt:lpstr>
      <vt:lpstr>Blackbox fuzzing</vt:lpstr>
      <vt:lpstr>Blackbox fuzzing</vt:lpstr>
      <vt:lpstr>Input Seed  Scanned PDF</vt:lpstr>
      <vt:lpstr>MSRD Results</vt:lpstr>
      <vt:lpstr>Microsoft Security Risk Detection MSRD</vt:lpstr>
      <vt:lpstr>Microsoft Security Risk Detection ‘Whitebox’ fuzzing</vt:lpstr>
      <vt:lpstr>Data trust boundary  –   “interesting” to Fuzz </vt:lpstr>
      <vt:lpstr>Compile for Asan + Fuzz  … ~self diagnosing</vt:lpstr>
      <vt:lpstr>Development Process</vt:lpstr>
      <vt:lpstr>Workflow</vt:lpstr>
      <vt:lpstr>Workflow</vt:lpstr>
      <vt:lpstr>PowerPoint Presentation</vt:lpstr>
      <vt:lpstr>Azure/IDE – Workflow</vt:lpstr>
      <vt:lpstr>CLANG/LLVM </vt:lpstr>
      <vt:lpstr>PowerPoint Presentation</vt:lpstr>
      <vt:lpstr>VS2019 Demo  VC++/Asan/Fuzzing  </vt:lpstr>
      <vt:lpstr>Get started today</vt:lpstr>
      <vt:lpstr>APPENDIX</vt:lpstr>
      <vt:lpstr>Snapshot file displayed with links back to MSRD service in the cloud.  One click from a IM notification.</vt:lpstr>
      <vt:lpstr>Sent to 40 machines in MSRD in the cloud, automatically One click – see output pane.</vt:lpstr>
      <vt:lpstr>Found 5 unique memory safety bugs</vt:lpstr>
      <vt:lpstr>Up in remote debugging, stopped at main. In ONE click from the snapshot file!</vt:lpstr>
      <vt:lpstr>Ran the repro on the machine in the cloud from one click in the snapshot</vt:lpstr>
      <vt:lpstr>MSRD –  fuzzing stats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 Sanitizer + Fuzzing + VS2019</dc:title>
  <dc:creator>Jim Radigan</dc:creator>
  <cp:lastModifiedBy>Jim Radigan</cp:lastModifiedBy>
  <cp:revision>2</cp:revision>
  <dcterms:created xsi:type="dcterms:W3CDTF">2019-09-19T21:56:46Z</dcterms:created>
  <dcterms:modified xsi:type="dcterms:W3CDTF">2019-09-19T21:59:52Z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jradigan@microsoft.com</vt:lpwstr>
  </property>
  <property fmtid="{D5CDD505-2E9C-101B-9397-08002B2CF9AE}" pid="5" name="MSIP_Label_f42aa342-8706-4288-bd11-ebb85995028c_SetDate">
    <vt:lpwstr>2019-09-19T21:57:44.4008861Z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ea0f8568-2c92-4401-b34a-81806697ba21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0x0101000D80DE867983EA46A0E45C11462D273D</vt:lpwstr>
  </property>
</Properties>
</file>

<file path=docProps/thumbnail.jpeg>
</file>